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4" r:id="rId2"/>
  </p:sldMasterIdLst>
  <p:notesMasterIdLst>
    <p:notesMasterId r:id="rId28"/>
  </p:notesMasterIdLst>
  <p:sldIdLst>
    <p:sldId id="256" r:id="rId3"/>
    <p:sldId id="371" r:id="rId4"/>
    <p:sldId id="367" r:id="rId5"/>
    <p:sldId id="373" r:id="rId6"/>
    <p:sldId id="381" r:id="rId7"/>
    <p:sldId id="382" r:id="rId8"/>
    <p:sldId id="383" r:id="rId9"/>
    <p:sldId id="378" r:id="rId10"/>
    <p:sldId id="372" r:id="rId11"/>
    <p:sldId id="385" r:id="rId12"/>
    <p:sldId id="387" r:id="rId13"/>
    <p:sldId id="377" r:id="rId14"/>
    <p:sldId id="379" r:id="rId15"/>
    <p:sldId id="290" r:id="rId16"/>
    <p:sldId id="308" r:id="rId17"/>
    <p:sldId id="309" r:id="rId18"/>
    <p:sldId id="388" r:id="rId19"/>
    <p:sldId id="389" r:id="rId20"/>
    <p:sldId id="390" r:id="rId21"/>
    <p:sldId id="391" r:id="rId22"/>
    <p:sldId id="380" r:id="rId23"/>
    <p:sldId id="392" r:id="rId24"/>
    <p:sldId id="353" r:id="rId25"/>
    <p:sldId id="374" r:id="rId26"/>
    <p:sldId id="3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5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50" autoAdjust="0"/>
  </p:normalViewPr>
  <p:slideViewPr>
    <p:cSldViewPr>
      <p:cViewPr varScale="1">
        <p:scale>
          <a:sx n="67" d="100"/>
          <a:sy n="67" d="100"/>
        </p:scale>
        <p:origin x="624" y="46"/>
      </p:cViewPr>
      <p:guideLst>
        <p:guide orient="horz" pos="2160"/>
        <p:guide pos="3840"/>
      </p:guideLst>
    </p:cSldViewPr>
  </p:slideViewPr>
  <p:notesTextViewPr>
    <p:cViewPr>
      <p:scale>
        <a:sx n="1" d="1"/>
        <a:sy n="1" d="1"/>
      </p:scale>
      <p:origin x="0" y="0"/>
    </p:cViewPr>
  </p:notesTextViewPr>
  <p:sorterViewPr>
    <p:cViewPr>
      <p:scale>
        <a:sx n="110" d="100"/>
        <a:sy n="110" d="100"/>
      </p:scale>
      <p:origin x="0" y="-195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7C4B1-3013-4AE2-92D9-858D4F57A134}" type="datetimeFigureOut">
              <a:rPr lang="en-GB" smtClean="0"/>
              <a:t>20/10/2020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B343D-1B7C-43AD-898C-60A0306EF3E3}" type="slidenum">
              <a:rPr lang="en-GB" smtClean="0"/>
              <a:t>‹#›</a:t>
            </a:fld>
            <a:endParaRPr lang="en-GB"/>
          </a:p>
        </p:txBody>
      </p:sp>
    </p:spTree>
    <p:extLst>
      <p:ext uri="{BB962C8B-B14F-4D97-AF65-F5344CB8AC3E}">
        <p14:creationId xmlns:p14="http://schemas.microsoft.com/office/powerpoint/2010/main" val="257914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B343D-1B7C-43AD-898C-60A0306EF3E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242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NABCOP, </a:t>
            </a:r>
            <a:r>
              <a:rPr lang="en-GB" dirty="0" err="1"/>
              <a:t>NBoCA</a:t>
            </a:r>
            <a:r>
              <a:rPr lang="en-GB" dirty="0"/>
              <a:t>, NLCA, NOGCA, NPCA, </a:t>
            </a:r>
          </a:p>
        </p:txBody>
      </p:sp>
      <p:sp>
        <p:nvSpPr>
          <p:cNvPr id="4" name="Slide Number Placeholder 3"/>
          <p:cNvSpPr>
            <a:spLocks noGrp="1"/>
          </p:cNvSpPr>
          <p:nvPr>
            <p:ph type="sldNum" sz="quarter" idx="5"/>
          </p:nvPr>
        </p:nvSpPr>
        <p:spPr/>
        <p:txBody>
          <a:bodyPr/>
          <a:lstStyle/>
          <a:p>
            <a:fld id="{E5CB343D-1B7C-43AD-898C-60A0306EF3E3}" type="slidenum">
              <a:rPr lang="en-GB" smtClean="0"/>
              <a:t>5</a:t>
            </a:fld>
            <a:endParaRPr lang="en-GB"/>
          </a:p>
        </p:txBody>
      </p:sp>
    </p:spTree>
    <p:extLst>
      <p:ext uri="{BB962C8B-B14F-4D97-AF65-F5344CB8AC3E}">
        <p14:creationId xmlns:p14="http://schemas.microsoft.com/office/powerpoint/2010/main" val="6693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0ACAF60-504B-45A3-BDB1-1B7938EC939B}" type="slidenum">
              <a:rPr lang="en-US" smtClean="0"/>
              <a:pPr>
                <a:defRPr/>
              </a:pPr>
              <a:t>10</a:t>
            </a:fld>
            <a:endParaRPr lang="en-US"/>
          </a:p>
        </p:txBody>
      </p:sp>
    </p:spTree>
    <p:extLst>
      <p:ext uri="{BB962C8B-B14F-4D97-AF65-F5344CB8AC3E}">
        <p14:creationId xmlns:p14="http://schemas.microsoft.com/office/powerpoint/2010/main" val="15730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ea typeface="ＭＳ Ｐゴシック" pitchFamily="-107" charset="-128"/>
            </a:endParaRPr>
          </a:p>
        </p:txBody>
      </p:sp>
    </p:spTree>
    <p:extLst>
      <p:ext uri="{BB962C8B-B14F-4D97-AF65-F5344CB8AC3E}">
        <p14:creationId xmlns:p14="http://schemas.microsoft.com/office/powerpoint/2010/main" val="67144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CF972656-438B-4B6C-9385-3905C641832D}"/>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a:extLst>
              <a:ext uri="{FF2B5EF4-FFF2-40B4-BE49-F238E27FC236}">
                <a16:creationId xmlns:a16="http://schemas.microsoft.com/office/drawing/2014/main" id="{841E6B77-15D1-4598-8A31-1304DC4017BE}"/>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cs typeface="msgothic" charset="0"/>
              </a:rPr>
              <a:t>Examples of practice time series and measured attributes for </a:t>
            </a:r>
            <a:r>
              <a:rPr lang="en-GB" altLang="en-US" dirty="0" err="1">
                <a:latin typeface="Arial" panose="020B0604020202020204" pitchFamily="34" charset="0"/>
                <a:cs typeface="msgothic" charset="0"/>
              </a:rPr>
              <a:t>desogestrel</a:t>
            </a:r>
            <a:r>
              <a:rPr lang="en-GB" altLang="en-US" dirty="0">
                <a:latin typeface="Arial" panose="020B0604020202020204" pitchFamily="34" charset="0"/>
                <a:cs typeface="msgothic" charset="0"/>
              </a:rPr>
              <a:t> change (from branded to generic). Proportion of </a:t>
            </a:r>
            <a:r>
              <a:rPr lang="en-GB" altLang="en-US" dirty="0" err="1">
                <a:latin typeface="Arial" panose="020B0604020202020204" pitchFamily="34" charset="0"/>
                <a:cs typeface="msgothic" charset="0"/>
              </a:rPr>
              <a:t>Cerazette</a:t>
            </a:r>
            <a:r>
              <a:rPr lang="en-GB" altLang="en-US" dirty="0">
                <a:latin typeface="Arial" panose="020B0604020202020204" pitchFamily="34" charset="0"/>
                <a:cs typeface="msgothic" charset="0"/>
              </a:rPr>
              <a:t> relative to total </a:t>
            </a:r>
            <a:r>
              <a:rPr lang="en-GB" altLang="en-US" dirty="0" err="1">
                <a:latin typeface="Arial" panose="020B0604020202020204" pitchFamily="34" charset="0"/>
                <a:cs typeface="msgothic" charset="0"/>
              </a:rPr>
              <a:t>desogestrel</a:t>
            </a:r>
            <a:r>
              <a:rPr lang="en-GB" altLang="en-US" dirty="0">
                <a:latin typeface="Arial" panose="020B0604020202020204" pitchFamily="34" charset="0"/>
                <a:cs typeface="msgothic" charset="0"/>
              </a:rPr>
              <a:t> prescribed of four representative general practices is shown in solid purple lines. Fitted model and detected breaks using trend indicator saturation are shown in pink dashed lines. Commencement of the largest negative shift is marked with a vertical dashed blue line; additional breaks are indicated by changes in the slope of the pink dashed line. The measured slope is highlighted in pink shaded areas, and the pre-break level and final level at the end of the sample are indicated by horizontal orange dotted lines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26010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07924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3530187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903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888B-3500-244E-BD84-76AF29433C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000FB9F-999E-CE4E-A761-2351D70B1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DE3C868-3050-CB48-A341-F206DC1F931A}"/>
              </a:ext>
            </a:extLst>
          </p:cNvPr>
          <p:cNvSpPr>
            <a:spLocks noGrp="1"/>
          </p:cNvSpPr>
          <p:nvPr>
            <p:ph type="dt" sz="half" idx="10"/>
          </p:nvPr>
        </p:nvSpPr>
        <p:spPr/>
        <p:txBody>
          <a:bodyPr/>
          <a:lstStyle/>
          <a:p>
            <a:fld id="{46057313-637E-41FF-BAD0-D66307C7DAE1}" type="datetime1">
              <a:rPr lang="en-US" smtClean="0"/>
              <a:t>10/20/2020</a:t>
            </a:fld>
            <a:endParaRPr lang="en-US"/>
          </a:p>
        </p:txBody>
      </p:sp>
      <p:sp>
        <p:nvSpPr>
          <p:cNvPr id="5" name="Footer Placeholder 4">
            <a:extLst>
              <a:ext uri="{FF2B5EF4-FFF2-40B4-BE49-F238E27FC236}">
                <a16:creationId xmlns:a16="http://schemas.microsoft.com/office/drawing/2014/main" id="{4B27F742-4BA3-BC45-962C-93529743F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6C921-F979-DD44-B9DF-6CA30017FFBC}"/>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128958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8932-038F-D243-95F5-15D2B0388B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1FC336-46A0-1D48-8786-8DE10E72858A}"/>
              </a:ext>
            </a:extLst>
          </p:cNvPr>
          <p:cNvSpPr>
            <a:spLocks noGrp="1"/>
          </p:cNvSpPr>
          <p:nvPr>
            <p:ph idx="1"/>
          </p:nvPr>
        </p:nvSpPr>
        <p:spPr/>
        <p:txBody>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F44BCA04-DE46-C744-9DED-116C81CFE2AC}"/>
              </a:ext>
            </a:extLst>
          </p:cNvPr>
          <p:cNvSpPr>
            <a:spLocks noGrp="1"/>
          </p:cNvSpPr>
          <p:nvPr>
            <p:ph type="dt" sz="half" idx="10"/>
          </p:nvPr>
        </p:nvSpPr>
        <p:spPr/>
        <p:txBody>
          <a:bodyPr/>
          <a:lstStyle/>
          <a:p>
            <a:fld id="{0E71BD32-AE4A-4B42-B12E-EE0740637399}" type="datetime1">
              <a:rPr lang="en-US" smtClean="0"/>
              <a:t>10/20/2020</a:t>
            </a:fld>
            <a:endParaRPr lang="en-US"/>
          </a:p>
        </p:txBody>
      </p:sp>
      <p:sp>
        <p:nvSpPr>
          <p:cNvPr id="5" name="Footer Placeholder 4">
            <a:extLst>
              <a:ext uri="{FF2B5EF4-FFF2-40B4-BE49-F238E27FC236}">
                <a16:creationId xmlns:a16="http://schemas.microsoft.com/office/drawing/2014/main" id="{CB66CCCB-128A-8543-B775-490A99878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09EC0-1C21-DC4B-AB80-B296DC678F66}"/>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1009308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06B4-BF1A-9048-9923-3C2E69970B0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A106ADF-006B-564E-9147-C73014A22F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C7C8F488-009D-C549-90D3-1FD5F42EE3FD}"/>
              </a:ext>
            </a:extLst>
          </p:cNvPr>
          <p:cNvSpPr>
            <a:spLocks noGrp="1"/>
          </p:cNvSpPr>
          <p:nvPr>
            <p:ph type="dt" sz="half" idx="10"/>
          </p:nvPr>
        </p:nvSpPr>
        <p:spPr/>
        <p:txBody>
          <a:bodyPr/>
          <a:lstStyle/>
          <a:p>
            <a:fld id="{4C3E5035-0653-419C-A7B3-5450612EACA4}" type="datetime1">
              <a:rPr lang="en-US" smtClean="0"/>
              <a:t>10/20/2020</a:t>
            </a:fld>
            <a:endParaRPr lang="en-US"/>
          </a:p>
        </p:txBody>
      </p:sp>
      <p:sp>
        <p:nvSpPr>
          <p:cNvPr id="5" name="Footer Placeholder 4">
            <a:extLst>
              <a:ext uri="{FF2B5EF4-FFF2-40B4-BE49-F238E27FC236}">
                <a16:creationId xmlns:a16="http://schemas.microsoft.com/office/drawing/2014/main" id="{F8D29466-8589-EA44-BAB1-FC4550740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2C656-FF7C-4C4D-A47B-C45516B51BFE}"/>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405696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5C89-2599-9847-A3A6-26F154A913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DD7B4F-F213-4049-A73D-343D4A8F6B77}"/>
              </a:ext>
            </a:extLst>
          </p:cNvPr>
          <p:cNvSpPr>
            <a:spLocks noGrp="1"/>
          </p:cNvSpPr>
          <p:nvPr>
            <p:ph sz="half" idx="1"/>
          </p:nvPr>
        </p:nvSpPr>
        <p:spPr>
          <a:xfrm>
            <a:off x="838200" y="1825625"/>
            <a:ext cx="5181600" cy="4351338"/>
          </a:xfrm>
        </p:spPr>
        <p:txBody>
          <a:body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A0E0C40F-B98A-7444-B395-5D88C2B110F9}"/>
              </a:ext>
            </a:extLst>
          </p:cNvPr>
          <p:cNvSpPr>
            <a:spLocks noGrp="1"/>
          </p:cNvSpPr>
          <p:nvPr>
            <p:ph sz="half" idx="2"/>
          </p:nvPr>
        </p:nvSpPr>
        <p:spPr>
          <a:xfrm>
            <a:off x="6172200" y="1825625"/>
            <a:ext cx="5181600" cy="4351338"/>
          </a:xfrm>
        </p:spPr>
        <p:txBody>
          <a:body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012321D7-468F-1C48-9B1E-2DDCAC3CB0A4}"/>
              </a:ext>
            </a:extLst>
          </p:cNvPr>
          <p:cNvSpPr>
            <a:spLocks noGrp="1"/>
          </p:cNvSpPr>
          <p:nvPr>
            <p:ph type="dt" sz="half" idx="10"/>
          </p:nvPr>
        </p:nvSpPr>
        <p:spPr/>
        <p:txBody>
          <a:bodyPr/>
          <a:lstStyle/>
          <a:p>
            <a:fld id="{008AF01F-B2FF-45BF-BF9F-F5DFC032600B}" type="datetime1">
              <a:rPr lang="en-US" smtClean="0"/>
              <a:t>10/20/2020</a:t>
            </a:fld>
            <a:endParaRPr lang="en-US"/>
          </a:p>
        </p:txBody>
      </p:sp>
      <p:sp>
        <p:nvSpPr>
          <p:cNvPr id="6" name="Footer Placeholder 5">
            <a:extLst>
              <a:ext uri="{FF2B5EF4-FFF2-40B4-BE49-F238E27FC236}">
                <a16:creationId xmlns:a16="http://schemas.microsoft.com/office/drawing/2014/main" id="{9962C51D-BE4E-A449-B41A-5AAAE772A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369DA-85A8-6F4A-A5B4-9F6868CCF1DB}"/>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1316500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2A57-3A1D-EB42-BDDD-7F954E5F0DA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586253-8B31-2049-A68B-565805456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5EE93630-8C14-4646-BF9C-A1FB08FEBA64}"/>
              </a:ext>
            </a:extLst>
          </p:cNvPr>
          <p:cNvSpPr>
            <a:spLocks noGrp="1"/>
          </p:cNvSpPr>
          <p:nvPr>
            <p:ph sz="half" idx="2"/>
          </p:nvPr>
        </p:nvSpPr>
        <p:spPr>
          <a:xfrm>
            <a:off x="839788" y="2505075"/>
            <a:ext cx="5157787" cy="3684588"/>
          </a:xfrm>
        </p:spPr>
        <p:txBody>
          <a:bodyPr/>
          <a:lstStyle/>
          <a:p>
            <a:r>
              <a:rPr lang="en-GB"/>
              <a:t>Edit Master text styles
Second level
Third level
Fourth level
Fifth level</a:t>
            </a:r>
            <a:endParaRPr lang="en-US"/>
          </a:p>
        </p:txBody>
      </p:sp>
      <p:sp>
        <p:nvSpPr>
          <p:cNvPr id="5" name="Text Placeholder 4">
            <a:extLst>
              <a:ext uri="{FF2B5EF4-FFF2-40B4-BE49-F238E27FC236}">
                <a16:creationId xmlns:a16="http://schemas.microsoft.com/office/drawing/2014/main" id="{68D8A3DF-74DE-A44E-9B6A-D9F4143422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6" name="Content Placeholder 5">
            <a:extLst>
              <a:ext uri="{FF2B5EF4-FFF2-40B4-BE49-F238E27FC236}">
                <a16:creationId xmlns:a16="http://schemas.microsoft.com/office/drawing/2014/main" id="{D3B2F52C-F1E5-3E4E-835C-BE17C61599CF}"/>
              </a:ext>
            </a:extLst>
          </p:cNvPr>
          <p:cNvSpPr>
            <a:spLocks noGrp="1"/>
          </p:cNvSpPr>
          <p:nvPr>
            <p:ph sz="quarter" idx="4"/>
          </p:nvPr>
        </p:nvSpPr>
        <p:spPr>
          <a:xfrm>
            <a:off x="6172200" y="2505075"/>
            <a:ext cx="5183188" cy="3684588"/>
          </a:xfrm>
        </p:spPr>
        <p:txBody>
          <a:bodyPr/>
          <a:lstStyle/>
          <a:p>
            <a:r>
              <a:rPr lang="en-GB"/>
              <a:t>Edit Master text styles
Second level
Third level
Fourth level
Fifth level</a:t>
            </a:r>
            <a:endParaRPr lang="en-US"/>
          </a:p>
        </p:txBody>
      </p:sp>
      <p:sp>
        <p:nvSpPr>
          <p:cNvPr id="7" name="Date Placeholder 6">
            <a:extLst>
              <a:ext uri="{FF2B5EF4-FFF2-40B4-BE49-F238E27FC236}">
                <a16:creationId xmlns:a16="http://schemas.microsoft.com/office/drawing/2014/main" id="{2CE97514-47A1-BF4A-A9C5-C9B6AC231EFE}"/>
              </a:ext>
            </a:extLst>
          </p:cNvPr>
          <p:cNvSpPr>
            <a:spLocks noGrp="1"/>
          </p:cNvSpPr>
          <p:nvPr>
            <p:ph type="dt" sz="half" idx="10"/>
          </p:nvPr>
        </p:nvSpPr>
        <p:spPr/>
        <p:txBody>
          <a:bodyPr/>
          <a:lstStyle/>
          <a:p>
            <a:fld id="{CDDC4E07-8321-481E-9968-7C9BDDFFFF53}" type="datetime1">
              <a:rPr lang="en-US" smtClean="0"/>
              <a:t>10/20/2020</a:t>
            </a:fld>
            <a:endParaRPr lang="en-US"/>
          </a:p>
        </p:txBody>
      </p:sp>
      <p:sp>
        <p:nvSpPr>
          <p:cNvPr id="8" name="Footer Placeholder 7">
            <a:extLst>
              <a:ext uri="{FF2B5EF4-FFF2-40B4-BE49-F238E27FC236}">
                <a16:creationId xmlns:a16="http://schemas.microsoft.com/office/drawing/2014/main" id="{C0F48CCA-C0A8-4343-BF20-059DEB9D9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448BA3-CB7C-A34E-BFED-A8FE54F81D78}"/>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691836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A7DC-C309-9F40-8FDE-1D4E41AAC6C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24E5B69-C3C2-8343-BEE4-3D0F00B9DB96}"/>
              </a:ext>
            </a:extLst>
          </p:cNvPr>
          <p:cNvSpPr>
            <a:spLocks noGrp="1"/>
          </p:cNvSpPr>
          <p:nvPr>
            <p:ph type="dt" sz="half" idx="10"/>
          </p:nvPr>
        </p:nvSpPr>
        <p:spPr/>
        <p:txBody>
          <a:bodyPr/>
          <a:lstStyle/>
          <a:p>
            <a:fld id="{5BC63C81-27E7-4121-B9C3-71157A3AFF66}" type="datetime1">
              <a:rPr lang="en-US" smtClean="0"/>
              <a:t>10/20/2020</a:t>
            </a:fld>
            <a:endParaRPr lang="en-US"/>
          </a:p>
        </p:txBody>
      </p:sp>
      <p:sp>
        <p:nvSpPr>
          <p:cNvPr id="4" name="Footer Placeholder 3">
            <a:extLst>
              <a:ext uri="{FF2B5EF4-FFF2-40B4-BE49-F238E27FC236}">
                <a16:creationId xmlns:a16="http://schemas.microsoft.com/office/drawing/2014/main" id="{B76D50BB-1B4A-C740-9BE8-9317385067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B8DB3-BFD1-3242-8509-2248AB5185D4}"/>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2014644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53437-C7CE-EB41-9491-9F3E7D017006}"/>
              </a:ext>
            </a:extLst>
          </p:cNvPr>
          <p:cNvSpPr>
            <a:spLocks noGrp="1"/>
          </p:cNvSpPr>
          <p:nvPr>
            <p:ph type="dt" sz="half" idx="10"/>
          </p:nvPr>
        </p:nvSpPr>
        <p:spPr/>
        <p:txBody>
          <a:bodyPr/>
          <a:lstStyle/>
          <a:p>
            <a:fld id="{46E2A26E-5D57-4812-A6AD-0F11121B0694}" type="datetime1">
              <a:rPr lang="en-US" smtClean="0"/>
              <a:t>10/20/2020</a:t>
            </a:fld>
            <a:endParaRPr lang="en-US"/>
          </a:p>
        </p:txBody>
      </p:sp>
      <p:sp>
        <p:nvSpPr>
          <p:cNvPr id="3" name="Footer Placeholder 2">
            <a:extLst>
              <a:ext uri="{FF2B5EF4-FFF2-40B4-BE49-F238E27FC236}">
                <a16:creationId xmlns:a16="http://schemas.microsoft.com/office/drawing/2014/main" id="{5113235B-614B-7D41-80A7-BEE8076B3F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407854-C67E-3943-8D0B-02CBB70645E4}"/>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92134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046098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23F1-94F9-284F-A7FA-E24BA49EDC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7EFE16-C938-F340-83F7-494AF91C6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GB"/>
              <a:t>Edit Master text styles
Second level
Third level
Fourth level
Fifth level</a:t>
            </a:r>
            <a:endParaRPr lang="en-US"/>
          </a:p>
        </p:txBody>
      </p:sp>
      <p:sp>
        <p:nvSpPr>
          <p:cNvPr id="4" name="Text Placeholder 3">
            <a:extLst>
              <a:ext uri="{FF2B5EF4-FFF2-40B4-BE49-F238E27FC236}">
                <a16:creationId xmlns:a16="http://schemas.microsoft.com/office/drawing/2014/main" id="{F628012E-8BEB-1040-AD15-92ED5297C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61DB45E8-BCF8-1A47-8CD7-0E7BAEC2EA3E}"/>
              </a:ext>
            </a:extLst>
          </p:cNvPr>
          <p:cNvSpPr>
            <a:spLocks noGrp="1"/>
          </p:cNvSpPr>
          <p:nvPr>
            <p:ph type="dt" sz="half" idx="10"/>
          </p:nvPr>
        </p:nvSpPr>
        <p:spPr/>
        <p:txBody>
          <a:bodyPr/>
          <a:lstStyle/>
          <a:p>
            <a:fld id="{AA68EADD-7B4E-480A-930A-7668D789434A}" type="datetime1">
              <a:rPr lang="en-US" smtClean="0"/>
              <a:t>10/20/2020</a:t>
            </a:fld>
            <a:endParaRPr lang="en-US"/>
          </a:p>
        </p:txBody>
      </p:sp>
      <p:sp>
        <p:nvSpPr>
          <p:cNvPr id="6" name="Footer Placeholder 5">
            <a:extLst>
              <a:ext uri="{FF2B5EF4-FFF2-40B4-BE49-F238E27FC236}">
                <a16:creationId xmlns:a16="http://schemas.microsoft.com/office/drawing/2014/main" id="{38BA2D09-36D2-A24E-B1B0-4E47435F9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A23A5-8945-1A48-819C-505931B91886}"/>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369293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3155-76A2-284F-9D45-FCDFA8CEA4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8053EBD-1998-AB4C-BEA6-C416807D9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E42A8A-A7AA-DE44-868E-CE4D93D6F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ED002423-2A5E-D842-91EB-D0AEE018342D}"/>
              </a:ext>
            </a:extLst>
          </p:cNvPr>
          <p:cNvSpPr>
            <a:spLocks noGrp="1"/>
          </p:cNvSpPr>
          <p:nvPr>
            <p:ph type="dt" sz="half" idx="10"/>
          </p:nvPr>
        </p:nvSpPr>
        <p:spPr/>
        <p:txBody>
          <a:bodyPr/>
          <a:lstStyle/>
          <a:p>
            <a:fld id="{A966E2CB-13C8-45FC-8571-343646BDD129}" type="datetime1">
              <a:rPr lang="en-US" smtClean="0"/>
              <a:t>10/20/2020</a:t>
            </a:fld>
            <a:endParaRPr lang="en-US"/>
          </a:p>
        </p:txBody>
      </p:sp>
      <p:sp>
        <p:nvSpPr>
          <p:cNvPr id="6" name="Footer Placeholder 5">
            <a:extLst>
              <a:ext uri="{FF2B5EF4-FFF2-40B4-BE49-F238E27FC236}">
                <a16:creationId xmlns:a16="http://schemas.microsoft.com/office/drawing/2014/main" id="{B980E970-A22F-384C-B142-5555E82F0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BF739-A0A1-514F-AEED-7E542795CCBA}"/>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2718743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9FD5-D722-C644-8E64-079BDF1F749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978E7AF-AC38-0046-A862-539E0A3C844B}"/>
              </a:ext>
            </a:extLst>
          </p:cNvPr>
          <p:cNvSpPr>
            <a:spLocks noGrp="1"/>
          </p:cNvSpPr>
          <p:nvPr>
            <p:ph type="body" orient="vert" idx="1"/>
          </p:nvPr>
        </p:nvSpPr>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0E619572-33E2-E04D-8135-4F40BE8BE0CA}"/>
              </a:ext>
            </a:extLst>
          </p:cNvPr>
          <p:cNvSpPr>
            <a:spLocks noGrp="1"/>
          </p:cNvSpPr>
          <p:nvPr>
            <p:ph type="dt" sz="half" idx="10"/>
          </p:nvPr>
        </p:nvSpPr>
        <p:spPr/>
        <p:txBody>
          <a:bodyPr/>
          <a:lstStyle/>
          <a:p>
            <a:fld id="{02A1DE80-1E3B-459C-8B83-B9ABCB2CDC32}" type="datetime1">
              <a:rPr lang="en-US" smtClean="0"/>
              <a:t>10/20/2020</a:t>
            </a:fld>
            <a:endParaRPr lang="en-US"/>
          </a:p>
        </p:txBody>
      </p:sp>
      <p:sp>
        <p:nvSpPr>
          <p:cNvPr id="5" name="Footer Placeholder 4">
            <a:extLst>
              <a:ext uri="{FF2B5EF4-FFF2-40B4-BE49-F238E27FC236}">
                <a16:creationId xmlns:a16="http://schemas.microsoft.com/office/drawing/2014/main" id="{99207240-7DA1-CB4E-90E2-77C366221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00475-C1B8-854B-9DEC-0FF1F756CA5D}"/>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3480227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39090E-3141-8F40-9D07-69433A166F6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09ED7B-0633-AE49-B66D-5EFD2C8602EB}"/>
              </a:ext>
            </a:extLst>
          </p:cNvPr>
          <p:cNvSpPr>
            <a:spLocks noGrp="1"/>
          </p:cNvSpPr>
          <p:nvPr>
            <p:ph type="body" orient="vert" idx="1"/>
          </p:nvPr>
        </p:nvSpPr>
        <p:spPr>
          <a:xfrm>
            <a:off x="838200" y="365125"/>
            <a:ext cx="7734300" cy="5811838"/>
          </a:xfrm>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55EC0EF0-8DF7-7D42-94B5-2253927E85EF}"/>
              </a:ext>
            </a:extLst>
          </p:cNvPr>
          <p:cNvSpPr>
            <a:spLocks noGrp="1"/>
          </p:cNvSpPr>
          <p:nvPr>
            <p:ph type="dt" sz="half" idx="10"/>
          </p:nvPr>
        </p:nvSpPr>
        <p:spPr/>
        <p:txBody>
          <a:bodyPr/>
          <a:lstStyle/>
          <a:p>
            <a:fld id="{2FF2A6C9-1256-45A6-8E6B-2BB2CBED3F9B}" type="datetime1">
              <a:rPr lang="en-US" smtClean="0"/>
              <a:t>10/20/2020</a:t>
            </a:fld>
            <a:endParaRPr lang="en-US"/>
          </a:p>
        </p:txBody>
      </p:sp>
      <p:sp>
        <p:nvSpPr>
          <p:cNvPr id="5" name="Footer Placeholder 4">
            <a:extLst>
              <a:ext uri="{FF2B5EF4-FFF2-40B4-BE49-F238E27FC236}">
                <a16:creationId xmlns:a16="http://schemas.microsoft.com/office/drawing/2014/main" id="{65DDC690-7B5E-B64A-88EB-19524EFD0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FCCBA-5D14-3943-907A-EFAFED50938A}"/>
              </a:ext>
            </a:extLst>
          </p:cNvPr>
          <p:cNvSpPr>
            <a:spLocks noGrp="1"/>
          </p:cNvSpPr>
          <p:nvPr>
            <p:ph type="sldNum" sz="quarter" idx="12"/>
          </p:nvPr>
        </p:nvSpPr>
        <p:spPr/>
        <p:txBody>
          <a:bodyPr/>
          <a:lstStyle/>
          <a:p>
            <a:fld id="{0F9C16DB-A607-FD4B-8BD9-86B7E8AFB40D}" type="slidenum">
              <a:rPr lang="en-US" smtClean="0"/>
              <a:t>‹#›</a:t>
            </a:fld>
            <a:endParaRPr lang="en-US"/>
          </a:p>
        </p:txBody>
      </p:sp>
    </p:spTree>
    <p:extLst>
      <p:ext uri="{BB962C8B-B14F-4D97-AF65-F5344CB8AC3E}">
        <p14:creationId xmlns:p14="http://schemas.microsoft.com/office/powerpoint/2010/main" val="410322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E84E7-8EE5-4F9A-A375-0ED192553312}" type="datetimeFigureOut">
              <a:rPr lang="en-GB" smtClean="0"/>
              <a:t>20/10/2020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43851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3E84E7-8EE5-4F9A-A375-0ED192553312}"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17528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3E84E7-8EE5-4F9A-A375-0ED192553312}" type="datetimeFigureOut">
              <a:rPr lang="en-GB" smtClean="0"/>
              <a:t>20/10/2020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53225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3E84E7-8EE5-4F9A-A375-0ED192553312}" type="datetimeFigureOut">
              <a:rPr lang="en-GB" smtClean="0"/>
              <a:t>20/10/2020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357895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E84E7-8EE5-4F9A-A375-0ED192553312}" type="datetimeFigureOut">
              <a:rPr lang="en-GB" smtClean="0"/>
              <a:t>20/10/2020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56793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E84E7-8EE5-4F9A-A375-0ED192553312}"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198579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E84E7-8EE5-4F9A-A375-0ED192553312}" type="datetimeFigureOut">
              <a:rPr lang="en-GB" smtClean="0"/>
              <a:t>20/10/2020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A88719-3902-47B1-BAF8-BA9EDE67706D}" type="slidenum">
              <a:rPr lang="en-GB" smtClean="0"/>
              <a:t>‹#›</a:t>
            </a:fld>
            <a:endParaRPr lang="en-GB"/>
          </a:p>
        </p:txBody>
      </p:sp>
    </p:spTree>
    <p:extLst>
      <p:ext uri="{BB962C8B-B14F-4D97-AF65-F5344CB8AC3E}">
        <p14:creationId xmlns:p14="http://schemas.microsoft.com/office/powerpoint/2010/main" val="55162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E84E7-8EE5-4F9A-A375-0ED192553312}" type="datetimeFigureOut">
              <a:rPr lang="en-GB" smtClean="0"/>
              <a:t>20/10/2020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88719-3902-47B1-BAF8-BA9EDE67706D}" type="slidenum">
              <a:rPr lang="en-GB" smtClean="0"/>
              <a:t>‹#›</a:t>
            </a:fld>
            <a:endParaRPr lang="en-GB"/>
          </a:p>
        </p:txBody>
      </p:sp>
    </p:spTree>
    <p:extLst>
      <p:ext uri="{BB962C8B-B14F-4D97-AF65-F5344CB8AC3E}">
        <p14:creationId xmlns:p14="http://schemas.microsoft.com/office/powerpoint/2010/main" val="271582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3D324B-8ADB-7D4D-A5CA-CA51D1D08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C14F42-B593-F645-AD07-B34048A93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C08629FD-1B12-D34D-94F2-CEF3946A53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6AA74-B02B-4216-BA4E-8210A6C4297E}" type="datetime1">
              <a:rPr lang="en-US" smtClean="0"/>
              <a:t>10/20/2020</a:t>
            </a:fld>
            <a:endParaRPr lang="en-US"/>
          </a:p>
        </p:txBody>
      </p:sp>
      <p:sp>
        <p:nvSpPr>
          <p:cNvPr id="5" name="Footer Placeholder 4">
            <a:extLst>
              <a:ext uri="{FF2B5EF4-FFF2-40B4-BE49-F238E27FC236}">
                <a16:creationId xmlns:a16="http://schemas.microsoft.com/office/drawing/2014/main" id="{B982EE60-E687-7246-A412-8383DBC45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564FC3-ABAD-3F42-9C58-F442F757A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C16DB-A607-FD4B-8BD9-86B7E8AFB40D}" type="slidenum">
              <a:rPr lang="en-US" smtClean="0"/>
              <a:t>‹#›</a:t>
            </a:fld>
            <a:endParaRPr lang="en-US"/>
          </a:p>
        </p:txBody>
      </p:sp>
    </p:spTree>
    <p:extLst>
      <p:ext uri="{BB962C8B-B14F-4D97-AF65-F5344CB8AC3E}">
        <p14:creationId xmlns:p14="http://schemas.microsoft.com/office/powerpoint/2010/main" val="24501950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arnallfarrar.com/media/1570/200813-recovering-cancer-from-coviddocx.pdf"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qip.org.uk/a-z-of-nc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66800"/>
            <a:ext cx="7772400" cy="2133600"/>
          </a:xfrm>
        </p:spPr>
        <p:txBody>
          <a:bodyPr>
            <a:normAutofit/>
          </a:bodyPr>
          <a:lstStyle/>
          <a:p>
            <a:r>
              <a:rPr lang="en-GB" dirty="0"/>
              <a:t>DATA-CAN PPIE Meeting</a:t>
            </a:r>
            <a:br>
              <a:rPr lang="en-GB" dirty="0"/>
            </a:br>
            <a:r>
              <a:rPr lang="en-GB" dirty="0"/>
              <a:t>“From consultation to dataset”</a:t>
            </a:r>
            <a:br>
              <a:rPr lang="en-GB" b="1" dirty="0"/>
            </a:br>
            <a:r>
              <a:rPr lang="en-GB" sz="3200" dirty="0">
                <a:solidFill>
                  <a:schemeClr val="accent1"/>
                </a:solidFill>
              </a:rPr>
              <a:t>PART 2 – Data, beyond caring for you</a:t>
            </a:r>
          </a:p>
        </p:txBody>
      </p:sp>
      <p:sp>
        <p:nvSpPr>
          <p:cNvPr id="8" name="Subtitle 7">
            <a:extLst>
              <a:ext uri="{FF2B5EF4-FFF2-40B4-BE49-F238E27FC236}">
                <a16:creationId xmlns:a16="http://schemas.microsoft.com/office/drawing/2014/main" id="{3DE2ED00-77CA-4A81-9A14-5B46FA71FC08}"/>
              </a:ext>
            </a:extLst>
          </p:cNvPr>
          <p:cNvSpPr>
            <a:spLocks noGrp="1"/>
          </p:cNvSpPr>
          <p:nvPr>
            <p:ph type="subTitle" idx="1"/>
          </p:nvPr>
        </p:nvSpPr>
        <p:spPr/>
        <p:txBody>
          <a:bodyPr/>
          <a:lstStyle/>
          <a:p>
            <a:r>
              <a:rPr lang="en-GB" dirty="0"/>
              <a:t>“Where your data goes”</a:t>
            </a:r>
          </a:p>
          <a:p>
            <a:r>
              <a:rPr lang="en-GB" dirty="0"/>
              <a:t>“National data”</a:t>
            </a:r>
          </a:p>
        </p:txBody>
      </p:sp>
    </p:spTree>
    <p:extLst>
      <p:ext uri="{BB962C8B-B14F-4D97-AF65-F5344CB8AC3E}">
        <p14:creationId xmlns:p14="http://schemas.microsoft.com/office/powerpoint/2010/main" val="1514300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607" y="774206"/>
            <a:ext cx="9908393" cy="6016228"/>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1775520" y="188640"/>
            <a:ext cx="9001004" cy="648072"/>
          </a:xfrm>
        </p:spPr>
        <p:txBody>
          <a:bodyPr>
            <a:noAutofit/>
          </a:bodyPr>
          <a:lstStyle/>
          <a:p>
            <a:r>
              <a:rPr lang="en-GB" sz="3200" dirty="0"/>
              <a:t>It’s complicated…</a:t>
            </a:r>
            <a:endParaRPr lang="en-GB" sz="3200" b="1" dirty="0">
              <a:latin typeface="Calibri" pitchFamily="34" charset="0"/>
            </a:endParaRPr>
          </a:p>
        </p:txBody>
      </p:sp>
      <p:sp>
        <p:nvSpPr>
          <p:cNvPr id="4" name="TextBox 3"/>
          <p:cNvSpPr txBox="1"/>
          <p:nvPr/>
        </p:nvSpPr>
        <p:spPr>
          <a:xfrm>
            <a:off x="9515872" y="1174167"/>
            <a:ext cx="1152128" cy="307777"/>
          </a:xfrm>
          <a:prstGeom prst="rect">
            <a:avLst/>
          </a:prstGeom>
          <a:noFill/>
        </p:spPr>
        <p:txBody>
          <a:bodyPr wrap="square" rtlCol="0">
            <a:spAutoFit/>
          </a:bodyPr>
          <a:lstStyle/>
          <a:p>
            <a:r>
              <a:rPr lang="en-GB" sz="1400" dirty="0"/>
              <a:t>ONS data</a:t>
            </a:r>
          </a:p>
        </p:txBody>
      </p:sp>
      <p:sp>
        <p:nvSpPr>
          <p:cNvPr id="5" name="Title 2">
            <a:extLst>
              <a:ext uri="{FF2B5EF4-FFF2-40B4-BE49-F238E27FC236}">
                <a16:creationId xmlns:a16="http://schemas.microsoft.com/office/drawing/2014/main" id="{234EAA2D-D8F6-4505-827F-F7E1125C4EB3}"/>
              </a:ext>
            </a:extLst>
          </p:cNvPr>
          <p:cNvSpPr txBox="1">
            <a:spLocks/>
          </p:cNvSpPr>
          <p:nvPr/>
        </p:nvSpPr>
        <p:spPr>
          <a:xfrm>
            <a:off x="990600" y="633323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t>Source: Public Health England</a:t>
            </a:r>
            <a:endParaRPr lang="en-GB" sz="1800" b="1" dirty="0">
              <a:latin typeface="Calibri" pitchFamily="34" charset="0"/>
            </a:endParaRPr>
          </a:p>
        </p:txBody>
      </p:sp>
    </p:spTree>
    <p:extLst>
      <p:ext uri="{BB962C8B-B14F-4D97-AF65-F5344CB8AC3E}">
        <p14:creationId xmlns:p14="http://schemas.microsoft.com/office/powerpoint/2010/main" val="16431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2" descr="https://www.visitengland.com/sites/default/files/map_of_uk_600x675px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4014066"/>
            <a:ext cx="2009227" cy="226038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53455" y="4168448"/>
            <a:ext cx="672998" cy="672998"/>
            <a:chOff x="329455" y="4168448"/>
            <a:chExt cx="672998" cy="672998"/>
          </a:xfrm>
        </p:grpSpPr>
        <p:sp>
          <p:nvSpPr>
            <p:cNvPr id="2" name="Oval 1"/>
            <p:cNvSpPr/>
            <p:nvPr/>
          </p:nvSpPr>
          <p:spPr>
            <a:xfrm>
              <a:off x="329455" y="4168448"/>
              <a:ext cx="672998" cy="672998"/>
            </a:xfrm>
            <a:prstGeom prst="ellipse">
              <a:avLst/>
            </a:prstGeom>
            <a:solidFill>
              <a:srgbClr val="00AE9E"/>
            </a:solidFill>
            <a:ln>
              <a:noFill/>
            </a:ln>
            <a:effectLst>
              <a:glow rad="101600">
                <a:srgbClr val="00AE9E">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0" name="TextBox 19"/>
            <p:cNvSpPr txBox="1"/>
            <p:nvPr/>
          </p:nvSpPr>
          <p:spPr>
            <a:xfrm>
              <a:off x="329455" y="4351058"/>
              <a:ext cx="672997"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b="1" dirty="0">
                  <a:solidFill>
                    <a:prstClr val="black"/>
                  </a:solidFill>
                  <a:latin typeface="Arial" panose="020B0604020202020204" pitchFamily="34" charset="0"/>
                  <a:cs typeface="Arial" panose="020B0604020202020204" pitchFamily="34" charset="0"/>
                </a:rPr>
                <a:t>JAN</a:t>
              </a:r>
            </a:p>
          </p:txBody>
        </p:sp>
      </p:grpSp>
      <p:sp>
        <p:nvSpPr>
          <p:cNvPr id="21" name="TextBox 20"/>
          <p:cNvSpPr txBox="1"/>
          <p:nvPr/>
        </p:nvSpPr>
        <p:spPr>
          <a:xfrm>
            <a:off x="2655249" y="4381838"/>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FEB</a:t>
            </a:r>
          </a:p>
        </p:txBody>
      </p:sp>
      <p:sp>
        <p:nvSpPr>
          <p:cNvPr id="22" name="TextBox 21"/>
          <p:cNvSpPr txBox="1"/>
          <p:nvPr/>
        </p:nvSpPr>
        <p:spPr>
          <a:xfrm>
            <a:off x="3357509" y="4381838"/>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MAR</a:t>
            </a:r>
          </a:p>
        </p:txBody>
      </p:sp>
      <p:sp>
        <p:nvSpPr>
          <p:cNvPr id="23" name="TextBox 22"/>
          <p:cNvSpPr txBox="1"/>
          <p:nvPr/>
        </p:nvSpPr>
        <p:spPr>
          <a:xfrm>
            <a:off x="4096344" y="4381837"/>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APR</a:t>
            </a:r>
          </a:p>
        </p:txBody>
      </p:sp>
      <p:sp>
        <p:nvSpPr>
          <p:cNvPr id="24" name="TextBox 23"/>
          <p:cNvSpPr txBox="1"/>
          <p:nvPr/>
        </p:nvSpPr>
        <p:spPr>
          <a:xfrm>
            <a:off x="4813233" y="4381838"/>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MAY</a:t>
            </a:r>
          </a:p>
        </p:txBody>
      </p:sp>
      <p:sp>
        <p:nvSpPr>
          <p:cNvPr id="25" name="TextBox 24"/>
          <p:cNvSpPr txBox="1"/>
          <p:nvPr/>
        </p:nvSpPr>
        <p:spPr>
          <a:xfrm>
            <a:off x="5537744" y="4381838"/>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JUN</a:t>
            </a:r>
          </a:p>
        </p:txBody>
      </p:sp>
      <p:sp>
        <p:nvSpPr>
          <p:cNvPr id="26" name="TextBox 25"/>
          <p:cNvSpPr txBox="1"/>
          <p:nvPr/>
        </p:nvSpPr>
        <p:spPr>
          <a:xfrm>
            <a:off x="6253414" y="4381836"/>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JUL</a:t>
            </a:r>
          </a:p>
        </p:txBody>
      </p:sp>
      <p:sp>
        <p:nvSpPr>
          <p:cNvPr id="27" name="TextBox 26"/>
          <p:cNvSpPr txBox="1"/>
          <p:nvPr/>
        </p:nvSpPr>
        <p:spPr>
          <a:xfrm>
            <a:off x="6971218" y="4381838"/>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AUG</a:t>
            </a:r>
          </a:p>
        </p:txBody>
      </p:sp>
      <p:sp>
        <p:nvSpPr>
          <p:cNvPr id="28" name="TextBox 27"/>
          <p:cNvSpPr txBox="1"/>
          <p:nvPr/>
        </p:nvSpPr>
        <p:spPr>
          <a:xfrm>
            <a:off x="7695423" y="4381838"/>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SEP</a:t>
            </a:r>
          </a:p>
        </p:txBody>
      </p:sp>
      <p:sp>
        <p:nvSpPr>
          <p:cNvPr id="29" name="TextBox 28"/>
          <p:cNvSpPr txBox="1"/>
          <p:nvPr/>
        </p:nvSpPr>
        <p:spPr>
          <a:xfrm>
            <a:off x="8412312" y="4381838"/>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OCT</a:t>
            </a:r>
          </a:p>
        </p:txBody>
      </p:sp>
      <p:grpSp>
        <p:nvGrpSpPr>
          <p:cNvPr id="3" name="Group 2"/>
          <p:cNvGrpSpPr/>
          <p:nvPr/>
        </p:nvGrpSpPr>
        <p:grpSpPr>
          <a:xfrm>
            <a:off x="2115323" y="3952007"/>
            <a:ext cx="8078677" cy="359663"/>
            <a:chOff x="891237" y="3300971"/>
            <a:chExt cx="8078677" cy="359663"/>
          </a:xfrm>
        </p:grpSpPr>
        <p:sp>
          <p:nvSpPr>
            <p:cNvPr id="6" name="Rectangle 5"/>
            <p:cNvSpPr>
              <a:spLocks noChangeArrowheads="1"/>
            </p:cNvSpPr>
            <p:nvPr/>
          </p:nvSpPr>
          <p:spPr bwMode="auto">
            <a:xfrm>
              <a:off x="957073" y="3300971"/>
              <a:ext cx="7938210" cy="149267"/>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7" name="Rectangle 6"/>
            <p:cNvSpPr>
              <a:spLocks noChangeArrowheads="1"/>
            </p:cNvSpPr>
            <p:nvPr/>
          </p:nvSpPr>
          <p:spPr bwMode="auto">
            <a:xfrm rot="16200000">
              <a:off x="786038"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10" name="Rectangle 9"/>
            <p:cNvSpPr>
              <a:spLocks noChangeArrowheads="1"/>
            </p:cNvSpPr>
            <p:nvPr/>
          </p:nvSpPr>
          <p:spPr bwMode="auto">
            <a:xfrm rot="16200000">
              <a:off x="1501708"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11" name="Rectangle 10"/>
            <p:cNvSpPr>
              <a:spLocks noChangeArrowheads="1"/>
            </p:cNvSpPr>
            <p:nvPr/>
          </p:nvSpPr>
          <p:spPr bwMode="auto">
            <a:xfrm rot="16200000">
              <a:off x="2203968"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12" name="Rectangle 11"/>
            <p:cNvSpPr>
              <a:spLocks noChangeArrowheads="1"/>
            </p:cNvSpPr>
            <p:nvPr/>
          </p:nvSpPr>
          <p:spPr bwMode="auto">
            <a:xfrm rot="16200000">
              <a:off x="2942803"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13" name="Rectangle 12"/>
            <p:cNvSpPr>
              <a:spLocks noChangeArrowheads="1"/>
            </p:cNvSpPr>
            <p:nvPr/>
          </p:nvSpPr>
          <p:spPr bwMode="auto">
            <a:xfrm rot="16200000">
              <a:off x="3659692"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14" name="Rectangle 13"/>
            <p:cNvSpPr>
              <a:spLocks noChangeArrowheads="1"/>
            </p:cNvSpPr>
            <p:nvPr/>
          </p:nvSpPr>
          <p:spPr bwMode="auto">
            <a:xfrm rot="16200000">
              <a:off x="4376582"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15" name="Rectangle 14"/>
            <p:cNvSpPr>
              <a:spLocks noChangeArrowheads="1"/>
            </p:cNvSpPr>
            <p:nvPr/>
          </p:nvSpPr>
          <p:spPr bwMode="auto">
            <a:xfrm rot="16200000">
              <a:off x="5099873"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16" name="Rectangle 15"/>
            <p:cNvSpPr>
              <a:spLocks noChangeArrowheads="1"/>
            </p:cNvSpPr>
            <p:nvPr/>
          </p:nvSpPr>
          <p:spPr bwMode="auto">
            <a:xfrm rot="16200000">
              <a:off x="5817677"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17" name="Rectangle 16"/>
            <p:cNvSpPr>
              <a:spLocks noChangeArrowheads="1"/>
            </p:cNvSpPr>
            <p:nvPr/>
          </p:nvSpPr>
          <p:spPr bwMode="auto">
            <a:xfrm rot="16200000">
              <a:off x="6541882"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18" name="Rectangle 17"/>
            <p:cNvSpPr>
              <a:spLocks noChangeArrowheads="1"/>
            </p:cNvSpPr>
            <p:nvPr/>
          </p:nvSpPr>
          <p:spPr bwMode="auto">
            <a:xfrm rot="16200000">
              <a:off x="7258771"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19" name="Rectangle 18"/>
            <p:cNvSpPr>
              <a:spLocks noChangeArrowheads="1"/>
            </p:cNvSpPr>
            <p:nvPr/>
          </p:nvSpPr>
          <p:spPr bwMode="auto">
            <a:xfrm rot="16200000">
              <a:off x="7990291"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sp>
          <p:nvSpPr>
            <p:cNvPr id="30" name="Rectangle 29"/>
            <p:cNvSpPr>
              <a:spLocks noChangeArrowheads="1"/>
            </p:cNvSpPr>
            <p:nvPr/>
          </p:nvSpPr>
          <p:spPr bwMode="auto">
            <a:xfrm rot="16200000">
              <a:off x="8715452" y="3406171"/>
              <a:ext cx="359662" cy="1492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latin typeface="Calibri"/>
              </a:endParaRPr>
            </a:p>
          </p:txBody>
        </p:sp>
      </p:grpSp>
      <p:sp>
        <p:nvSpPr>
          <p:cNvPr id="31" name="TextBox 30"/>
          <p:cNvSpPr txBox="1"/>
          <p:nvPr/>
        </p:nvSpPr>
        <p:spPr>
          <a:xfrm>
            <a:off x="9143832" y="4381835"/>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NOV</a:t>
            </a:r>
          </a:p>
        </p:txBody>
      </p:sp>
      <p:sp>
        <p:nvSpPr>
          <p:cNvPr id="32" name="TextBox 31"/>
          <p:cNvSpPr txBox="1"/>
          <p:nvPr/>
        </p:nvSpPr>
        <p:spPr>
          <a:xfrm>
            <a:off x="9868993" y="4373351"/>
            <a:ext cx="500751"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DEC</a:t>
            </a:r>
          </a:p>
        </p:txBody>
      </p:sp>
      <p:sp>
        <p:nvSpPr>
          <p:cNvPr id="44" name="TextBox 43"/>
          <p:cNvSpPr txBox="1"/>
          <p:nvPr/>
        </p:nvSpPr>
        <p:spPr>
          <a:xfrm>
            <a:off x="3320192" y="2542871"/>
            <a:ext cx="575382"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NCRS</a:t>
            </a:r>
          </a:p>
        </p:txBody>
      </p:sp>
      <p:grpSp>
        <p:nvGrpSpPr>
          <p:cNvPr id="45" name="Group 44"/>
          <p:cNvGrpSpPr/>
          <p:nvPr/>
        </p:nvGrpSpPr>
        <p:grpSpPr>
          <a:xfrm rot="16200000">
            <a:off x="3139260" y="3250905"/>
            <a:ext cx="937247" cy="214313"/>
            <a:chOff x="2847960" y="2475784"/>
            <a:chExt cx="937247" cy="214313"/>
          </a:xfrm>
          <a:solidFill>
            <a:srgbClr val="00AE9E"/>
          </a:solidFill>
        </p:grpSpPr>
        <p:sp>
          <p:nvSpPr>
            <p:cNvPr id="46" name="Isosceles Triangle 45"/>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cxnSp>
          <p:nvCxnSpPr>
            <p:cNvPr id="47" name="Straight Connector 46"/>
            <p:cNvCxnSpPr/>
            <p:nvPr/>
          </p:nvCxnSpPr>
          <p:spPr>
            <a:xfrm>
              <a:off x="2847960" y="2582940"/>
              <a:ext cx="752494" cy="0"/>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52" name="TextBox 51"/>
          <p:cNvSpPr txBox="1"/>
          <p:nvPr/>
        </p:nvSpPr>
        <p:spPr>
          <a:xfrm>
            <a:off x="4059026" y="2553559"/>
            <a:ext cx="575382"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NCRS</a:t>
            </a:r>
          </a:p>
        </p:txBody>
      </p:sp>
      <p:grpSp>
        <p:nvGrpSpPr>
          <p:cNvPr id="53" name="Group 52"/>
          <p:cNvGrpSpPr/>
          <p:nvPr/>
        </p:nvGrpSpPr>
        <p:grpSpPr>
          <a:xfrm rot="16200000">
            <a:off x="3878095" y="3250903"/>
            <a:ext cx="937247" cy="214313"/>
            <a:chOff x="2847960" y="2475784"/>
            <a:chExt cx="937247" cy="214313"/>
          </a:xfrm>
          <a:solidFill>
            <a:srgbClr val="00AE9E"/>
          </a:solidFill>
        </p:grpSpPr>
        <p:sp>
          <p:nvSpPr>
            <p:cNvPr id="54" name="Isosceles Triangle 53"/>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cxnSp>
          <p:nvCxnSpPr>
            <p:cNvPr id="55" name="Straight Connector 54"/>
            <p:cNvCxnSpPr/>
            <p:nvPr/>
          </p:nvCxnSpPr>
          <p:spPr>
            <a:xfrm>
              <a:off x="2847960" y="2582940"/>
              <a:ext cx="752494" cy="0"/>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56" name="TextBox 55"/>
          <p:cNvSpPr txBox="1"/>
          <p:nvPr/>
        </p:nvSpPr>
        <p:spPr>
          <a:xfrm>
            <a:off x="4346720" y="3327327"/>
            <a:ext cx="2874872"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Process Data</a:t>
            </a:r>
          </a:p>
        </p:txBody>
      </p:sp>
      <p:sp>
        <p:nvSpPr>
          <p:cNvPr id="57" name="TextBox 56"/>
          <p:cNvSpPr txBox="1"/>
          <p:nvPr/>
        </p:nvSpPr>
        <p:spPr>
          <a:xfrm>
            <a:off x="6933902" y="2553559"/>
            <a:ext cx="575382" cy="246221"/>
          </a:xfrm>
          <a:prstGeom prst="rect">
            <a:avLst/>
          </a:prstGeom>
          <a:solidFill>
            <a:srgbClr val="00AE9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NCRS</a:t>
            </a:r>
          </a:p>
        </p:txBody>
      </p:sp>
      <p:grpSp>
        <p:nvGrpSpPr>
          <p:cNvPr id="58" name="Group 57"/>
          <p:cNvGrpSpPr/>
          <p:nvPr/>
        </p:nvGrpSpPr>
        <p:grpSpPr>
          <a:xfrm rot="16200000">
            <a:off x="6752970" y="3250903"/>
            <a:ext cx="937247" cy="214313"/>
            <a:chOff x="2847960" y="2475784"/>
            <a:chExt cx="937247" cy="214313"/>
          </a:xfrm>
          <a:solidFill>
            <a:srgbClr val="00AE9E"/>
          </a:solidFill>
        </p:grpSpPr>
        <p:sp>
          <p:nvSpPr>
            <p:cNvPr id="59" name="Isosceles Triangle 58"/>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cxnSp>
          <p:nvCxnSpPr>
            <p:cNvPr id="60" name="Straight Connector 59"/>
            <p:cNvCxnSpPr/>
            <p:nvPr/>
          </p:nvCxnSpPr>
          <p:spPr>
            <a:xfrm>
              <a:off x="2847960" y="2582940"/>
              <a:ext cx="752494" cy="0"/>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1939579" y="5802808"/>
            <a:ext cx="2631943" cy="24622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b="1" dirty="0">
                <a:solidFill>
                  <a:prstClr val="white"/>
                </a:solidFill>
                <a:latin typeface="Arial" panose="020B0604020202020204" pitchFamily="34" charset="0"/>
                <a:cs typeface="Arial" panose="020B0604020202020204" pitchFamily="34" charset="0"/>
              </a:rPr>
              <a:t>JANUARY Data</a:t>
            </a:r>
          </a:p>
        </p:txBody>
      </p:sp>
      <p:grpSp>
        <p:nvGrpSpPr>
          <p:cNvPr id="76" name="Group 75"/>
          <p:cNvGrpSpPr/>
          <p:nvPr/>
        </p:nvGrpSpPr>
        <p:grpSpPr>
          <a:xfrm rot="16200000">
            <a:off x="3327382" y="2052055"/>
            <a:ext cx="561000" cy="214313"/>
            <a:chOff x="3224207" y="2475784"/>
            <a:chExt cx="561000" cy="214313"/>
          </a:xfrm>
          <a:solidFill>
            <a:srgbClr val="00AE9E"/>
          </a:solidFill>
        </p:grpSpPr>
        <p:sp>
          <p:nvSpPr>
            <p:cNvPr id="77" name="Isosceles Triangle 76"/>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cxnSp>
          <p:nvCxnSpPr>
            <p:cNvPr id="78" name="Straight Connector 77"/>
            <p:cNvCxnSpPr/>
            <p:nvPr/>
          </p:nvCxnSpPr>
          <p:spPr>
            <a:xfrm rot="5400000" flipH="1" flipV="1">
              <a:off x="3412329" y="2394818"/>
              <a:ext cx="3" cy="376247"/>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81" name="Snip Single Corner Rectangle 80"/>
          <p:cNvSpPr/>
          <p:nvPr/>
        </p:nvSpPr>
        <p:spPr>
          <a:xfrm>
            <a:off x="3421345" y="1397205"/>
            <a:ext cx="373075" cy="373075"/>
          </a:xfrm>
          <a:prstGeom prst="snip1Rect">
            <a:avLst/>
          </a:prstGeom>
          <a:solidFill>
            <a:srgbClr val="980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pSp>
        <p:nvGrpSpPr>
          <p:cNvPr id="92" name="Group 91"/>
          <p:cNvGrpSpPr/>
          <p:nvPr/>
        </p:nvGrpSpPr>
        <p:grpSpPr>
          <a:xfrm rot="16200000">
            <a:off x="4055384" y="2052054"/>
            <a:ext cx="561000" cy="214313"/>
            <a:chOff x="3224207" y="2475784"/>
            <a:chExt cx="561000" cy="214313"/>
          </a:xfrm>
          <a:solidFill>
            <a:srgbClr val="00AE9E"/>
          </a:solidFill>
        </p:grpSpPr>
        <p:sp>
          <p:nvSpPr>
            <p:cNvPr id="93" name="Isosceles Triangle 92"/>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cxnSp>
          <p:nvCxnSpPr>
            <p:cNvPr id="94" name="Straight Connector 93"/>
            <p:cNvCxnSpPr/>
            <p:nvPr/>
          </p:nvCxnSpPr>
          <p:spPr>
            <a:xfrm rot="5400000" flipH="1" flipV="1">
              <a:off x="3412329" y="2394818"/>
              <a:ext cx="3" cy="376247"/>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95" name="Snip Single Corner Rectangle 94"/>
          <p:cNvSpPr/>
          <p:nvPr/>
        </p:nvSpPr>
        <p:spPr>
          <a:xfrm>
            <a:off x="4149347" y="1397205"/>
            <a:ext cx="373075" cy="373075"/>
          </a:xfrm>
          <a:prstGeom prst="snip1Rect">
            <a:avLst/>
          </a:prstGeom>
          <a:solidFill>
            <a:srgbClr val="980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pSp>
        <p:nvGrpSpPr>
          <p:cNvPr id="97" name="Group 96"/>
          <p:cNvGrpSpPr/>
          <p:nvPr/>
        </p:nvGrpSpPr>
        <p:grpSpPr>
          <a:xfrm rot="16200000">
            <a:off x="6941093" y="2052053"/>
            <a:ext cx="561000" cy="214313"/>
            <a:chOff x="3224207" y="2475784"/>
            <a:chExt cx="561000" cy="214313"/>
          </a:xfrm>
          <a:solidFill>
            <a:srgbClr val="00AE9E"/>
          </a:solidFill>
        </p:grpSpPr>
        <p:sp>
          <p:nvSpPr>
            <p:cNvPr id="98" name="Isosceles Triangle 97"/>
            <p:cNvSpPr/>
            <p:nvPr/>
          </p:nvSpPr>
          <p:spPr>
            <a:xfrm rot="5400000">
              <a:off x="3585674" y="2490564"/>
              <a:ext cx="214313" cy="184753"/>
            </a:xfrm>
            <a:prstGeom prst="triangle">
              <a:avLst/>
            </a:prstGeom>
            <a:grpFill/>
            <a:ln>
              <a:solidFill>
                <a:srgbClr val="00AE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cxnSp>
          <p:nvCxnSpPr>
            <p:cNvPr id="99" name="Straight Connector 98"/>
            <p:cNvCxnSpPr/>
            <p:nvPr/>
          </p:nvCxnSpPr>
          <p:spPr>
            <a:xfrm rot="5400000" flipH="1" flipV="1">
              <a:off x="3412329" y="2394818"/>
              <a:ext cx="3" cy="376247"/>
            </a:xfrm>
            <a:prstGeom prst="line">
              <a:avLst/>
            </a:prstGeom>
            <a:grpFill/>
            <a:ln w="76200">
              <a:solidFill>
                <a:srgbClr val="00AE9E"/>
              </a:solidFill>
            </a:ln>
            <a:effectLst/>
          </p:spPr>
          <p:style>
            <a:lnRef idx="2">
              <a:schemeClr val="accent1"/>
            </a:lnRef>
            <a:fillRef idx="0">
              <a:schemeClr val="accent1"/>
            </a:fillRef>
            <a:effectRef idx="1">
              <a:schemeClr val="accent1"/>
            </a:effectRef>
            <a:fontRef idx="minor">
              <a:schemeClr val="tx1"/>
            </a:fontRef>
          </p:style>
        </p:cxnSp>
      </p:grpSp>
      <p:sp>
        <p:nvSpPr>
          <p:cNvPr id="100" name="Snip Single Corner Rectangle 99"/>
          <p:cNvSpPr/>
          <p:nvPr/>
        </p:nvSpPr>
        <p:spPr>
          <a:xfrm>
            <a:off x="7032627" y="1397202"/>
            <a:ext cx="373075" cy="373075"/>
          </a:xfrm>
          <a:prstGeom prst="snip1Rect">
            <a:avLst/>
          </a:prstGeom>
          <a:solidFill>
            <a:srgbClr val="980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2" name="Rectangle 101"/>
          <p:cNvSpPr>
            <a:spLocks noChangeArrowheads="1"/>
          </p:cNvSpPr>
          <p:nvPr/>
        </p:nvSpPr>
        <p:spPr bwMode="auto">
          <a:xfrm flipH="1">
            <a:off x="990600" y="333376"/>
            <a:ext cx="10363199" cy="782638"/>
          </a:xfrm>
          <a:prstGeom prst="rect">
            <a:avLst/>
          </a:prstGeom>
          <a:noFill/>
          <a:ln w="9525">
            <a:noFill/>
            <a:miter lim="800000"/>
            <a:headEnd/>
            <a:tailEnd/>
          </a:ln>
        </p:spPr>
        <p:txBody>
          <a:bodyPr anchor="ctr">
            <a:prstTxWarp prst="textNoShape">
              <a:avLst/>
            </a:prstTxWarp>
          </a:bodyPr>
          <a:lstStyle/>
          <a:p>
            <a:pPr>
              <a:defRPr/>
            </a:pPr>
            <a:r>
              <a:rPr lang="en-US" sz="4000" dirty="0">
                <a:latin typeface="Arial" panose="020B0604020202020204" pitchFamily="34" charset="0"/>
                <a:cs typeface="Arial" panose="020B0604020202020204" pitchFamily="34" charset="0"/>
              </a:rPr>
              <a:t>What does the clinician get back, when?</a:t>
            </a:r>
          </a:p>
        </p:txBody>
      </p:sp>
      <p:sp>
        <p:nvSpPr>
          <p:cNvPr id="79" name="Rectangle 78"/>
          <p:cNvSpPr>
            <a:spLocks noChangeArrowheads="1"/>
          </p:cNvSpPr>
          <p:nvPr/>
        </p:nvSpPr>
        <p:spPr bwMode="auto">
          <a:xfrm flipH="1">
            <a:off x="7421166" y="1301769"/>
            <a:ext cx="1898409" cy="563945"/>
          </a:xfrm>
          <a:prstGeom prst="rect">
            <a:avLst/>
          </a:prstGeom>
          <a:noFill/>
          <a:ln w="9525">
            <a:noFill/>
            <a:miter lim="800000"/>
            <a:headEnd/>
            <a:tailEnd/>
          </a:ln>
        </p:spPr>
        <p:txBody>
          <a:bodyPr anchor="t">
            <a:prstTxWarp prst="textNoShape">
              <a:avLst/>
            </a:prstTxWarp>
          </a:bodyPr>
          <a:lstStyle/>
          <a:p>
            <a:pPr>
              <a:defRPr/>
            </a:pPr>
            <a:r>
              <a:rPr lang="en-US" sz="1600" b="1" dirty="0">
                <a:solidFill>
                  <a:prstClr val="black"/>
                </a:solidFill>
                <a:latin typeface="Arial" panose="020B0604020202020204" pitchFamily="34" charset="0"/>
                <a:cs typeface="Arial" panose="020B0604020202020204" pitchFamily="34" charset="0"/>
              </a:rPr>
              <a:t>Level 3 Report</a:t>
            </a:r>
          </a:p>
          <a:p>
            <a:pPr>
              <a:defRPr/>
            </a:pPr>
            <a:r>
              <a:rPr lang="en-US" sz="1200" dirty="0">
                <a:solidFill>
                  <a:prstClr val="black"/>
                </a:solidFill>
                <a:latin typeface="Arial" panose="020B0604020202020204" pitchFamily="34" charset="0"/>
                <a:cs typeface="Arial" panose="020B0604020202020204" pitchFamily="34" charset="0"/>
              </a:rPr>
              <a:t>NCRS Reporting Portal</a:t>
            </a:r>
          </a:p>
        </p:txBody>
      </p:sp>
      <p:sp>
        <p:nvSpPr>
          <p:cNvPr id="80" name="Rectangle 79"/>
          <p:cNvSpPr>
            <a:spLocks noChangeArrowheads="1"/>
          </p:cNvSpPr>
          <p:nvPr/>
        </p:nvSpPr>
        <p:spPr bwMode="auto">
          <a:xfrm flipH="1">
            <a:off x="4530749" y="1314766"/>
            <a:ext cx="1898409" cy="563945"/>
          </a:xfrm>
          <a:prstGeom prst="rect">
            <a:avLst/>
          </a:prstGeom>
          <a:noFill/>
          <a:ln w="9525">
            <a:noFill/>
            <a:miter lim="800000"/>
            <a:headEnd/>
            <a:tailEnd/>
          </a:ln>
        </p:spPr>
        <p:txBody>
          <a:bodyPr anchor="t">
            <a:prstTxWarp prst="textNoShape">
              <a:avLst/>
            </a:prstTxWarp>
          </a:bodyPr>
          <a:lstStyle/>
          <a:p>
            <a:pPr>
              <a:defRPr/>
            </a:pPr>
            <a:r>
              <a:rPr lang="en-US" sz="1600" b="1" dirty="0">
                <a:solidFill>
                  <a:prstClr val="black"/>
                </a:solidFill>
                <a:latin typeface="Arial" panose="020B0604020202020204" pitchFamily="34" charset="0"/>
                <a:cs typeface="Arial" panose="020B0604020202020204" pitchFamily="34" charset="0"/>
              </a:rPr>
              <a:t>Level 2 Report</a:t>
            </a:r>
          </a:p>
          <a:p>
            <a:pPr>
              <a:defRPr/>
            </a:pPr>
            <a:r>
              <a:rPr lang="en-US" sz="1200" dirty="0">
                <a:solidFill>
                  <a:prstClr val="black"/>
                </a:solidFill>
                <a:latin typeface="Arial" panose="020B0604020202020204" pitchFamily="34" charset="0"/>
                <a:cs typeface="Arial" panose="020B0604020202020204" pitchFamily="34" charset="0"/>
              </a:rPr>
              <a:t>NCRS Reporting Portal</a:t>
            </a:r>
          </a:p>
        </p:txBody>
      </p:sp>
      <p:sp>
        <p:nvSpPr>
          <p:cNvPr id="83" name="Rectangle 82"/>
          <p:cNvSpPr>
            <a:spLocks noChangeArrowheads="1"/>
          </p:cNvSpPr>
          <p:nvPr/>
        </p:nvSpPr>
        <p:spPr bwMode="auto">
          <a:xfrm flipH="1">
            <a:off x="1524001" y="1314766"/>
            <a:ext cx="1898409" cy="563945"/>
          </a:xfrm>
          <a:prstGeom prst="rect">
            <a:avLst/>
          </a:prstGeom>
          <a:noFill/>
          <a:ln w="9525">
            <a:noFill/>
            <a:miter lim="800000"/>
            <a:headEnd/>
            <a:tailEnd/>
          </a:ln>
        </p:spPr>
        <p:txBody>
          <a:bodyPr anchor="t">
            <a:prstTxWarp prst="textNoShape">
              <a:avLst/>
            </a:prstTxWarp>
          </a:bodyPr>
          <a:lstStyle/>
          <a:p>
            <a:pPr algn="r">
              <a:defRPr/>
            </a:pPr>
            <a:r>
              <a:rPr lang="en-US" sz="1600" b="1" dirty="0">
                <a:solidFill>
                  <a:prstClr val="black"/>
                </a:solidFill>
                <a:latin typeface="Arial" panose="020B0604020202020204" pitchFamily="34" charset="0"/>
                <a:cs typeface="Arial" panose="020B0604020202020204" pitchFamily="34" charset="0"/>
              </a:rPr>
              <a:t>Level 1 Report</a:t>
            </a:r>
          </a:p>
          <a:p>
            <a:pPr algn="r">
              <a:defRPr/>
            </a:pPr>
            <a:r>
              <a:rPr lang="en-US" sz="1200" dirty="0">
                <a:solidFill>
                  <a:prstClr val="black"/>
                </a:solidFill>
                <a:latin typeface="Arial" panose="020B0604020202020204" pitchFamily="34" charset="0"/>
                <a:cs typeface="Arial" panose="020B0604020202020204" pitchFamily="34" charset="0"/>
              </a:rPr>
              <a:t>NCRS Reporting Portal</a:t>
            </a:r>
          </a:p>
        </p:txBody>
      </p:sp>
      <p:grpSp>
        <p:nvGrpSpPr>
          <p:cNvPr id="101" name="Group 100"/>
          <p:cNvGrpSpPr/>
          <p:nvPr/>
        </p:nvGrpSpPr>
        <p:grpSpPr>
          <a:xfrm rot="16200000">
            <a:off x="3065761" y="5153528"/>
            <a:ext cx="1084246" cy="214313"/>
            <a:chOff x="2700961" y="2475784"/>
            <a:chExt cx="1084246" cy="214313"/>
          </a:xfrm>
          <a:solidFill>
            <a:srgbClr val="0070C0"/>
          </a:solidFill>
        </p:grpSpPr>
        <p:sp>
          <p:nvSpPr>
            <p:cNvPr id="103" name="Isosceles Triangle 102"/>
            <p:cNvSpPr/>
            <p:nvPr/>
          </p:nvSpPr>
          <p:spPr>
            <a:xfrm rot="5400000">
              <a:off x="3585674" y="2490564"/>
              <a:ext cx="214313" cy="184753"/>
            </a:xfrm>
            <a:prstGeom prst="triangl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cxnSp>
          <p:nvCxnSpPr>
            <p:cNvPr id="104" name="Straight Connector 103"/>
            <p:cNvCxnSpPr/>
            <p:nvPr/>
          </p:nvCxnSpPr>
          <p:spPr>
            <a:xfrm rot="5400000" flipH="1" flipV="1">
              <a:off x="3150707" y="2133195"/>
              <a:ext cx="1" cy="899493"/>
            </a:xfrm>
            <a:prstGeom prst="line">
              <a:avLst/>
            </a:prstGeom>
            <a:grpFill/>
            <a:ln w="76200">
              <a:solidFill>
                <a:srgbClr val="0070C0"/>
              </a:solidFill>
            </a:ln>
            <a:effectLst/>
          </p:spPr>
          <p:style>
            <a:lnRef idx="2">
              <a:schemeClr val="accent1"/>
            </a:lnRef>
            <a:fillRef idx="0">
              <a:schemeClr val="accent1"/>
            </a:fillRef>
            <a:effectRef idx="1">
              <a:schemeClr val="accent1"/>
            </a:effectRef>
            <a:fontRef idx="minor">
              <a:schemeClr val="tx1"/>
            </a:fontRef>
          </p:style>
        </p:cxnSp>
      </p:grpSp>
      <p:sp>
        <p:nvSpPr>
          <p:cNvPr id="105" name="TextBox 104"/>
          <p:cNvSpPr txBox="1"/>
          <p:nvPr/>
        </p:nvSpPr>
        <p:spPr>
          <a:xfrm>
            <a:off x="3099196" y="5385568"/>
            <a:ext cx="1017380" cy="24622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COSD / Path</a:t>
            </a:r>
          </a:p>
        </p:txBody>
      </p:sp>
      <p:grpSp>
        <p:nvGrpSpPr>
          <p:cNvPr id="106" name="Group 105"/>
          <p:cNvGrpSpPr/>
          <p:nvPr/>
        </p:nvGrpSpPr>
        <p:grpSpPr>
          <a:xfrm rot="16200000">
            <a:off x="3804595" y="5153529"/>
            <a:ext cx="1084247" cy="214313"/>
            <a:chOff x="2700960" y="2475784"/>
            <a:chExt cx="1084247" cy="214313"/>
          </a:xfrm>
          <a:solidFill>
            <a:srgbClr val="0070C0"/>
          </a:solidFill>
        </p:grpSpPr>
        <p:sp>
          <p:nvSpPr>
            <p:cNvPr id="107" name="Isosceles Triangle 106"/>
            <p:cNvSpPr/>
            <p:nvPr/>
          </p:nvSpPr>
          <p:spPr>
            <a:xfrm rot="5400000">
              <a:off x="3585674" y="2490564"/>
              <a:ext cx="214313" cy="184753"/>
            </a:xfrm>
            <a:prstGeom prst="triangle">
              <a:avLst/>
            </a:prstGeom>
            <a:grp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cxnSp>
          <p:nvCxnSpPr>
            <p:cNvPr id="108" name="Straight Connector 107"/>
            <p:cNvCxnSpPr/>
            <p:nvPr/>
          </p:nvCxnSpPr>
          <p:spPr>
            <a:xfrm rot="5400000" flipV="1">
              <a:off x="3150707" y="2133194"/>
              <a:ext cx="0" cy="899493"/>
            </a:xfrm>
            <a:prstGeom prst="line">
              <a:avLst/>
            </a:prstGeom>
            <a:grpFill/>
            <a:ln w="76200">
              <a:solidFill>
                <a:srgbClr val="0070C0"/>
              </a:solidFill>
            </a:ln>
            <a:effectLst/>
          </p:spPr>
          <p:style>
            <a:lnRef idx="2">
              <a:schemeClr val="accent1"/>
            </a:lnRef>
            <a:fillRef idx="0">
              <a:schemeClr val="accent1"/>
            </a:fillRef>
            <a:effectRef idx="1">
              <a:schemeClr val="accent1"/>
            </a:effectRef>
            <a:fontRef idx="minor">
              <a:schemeClr val="tx1"/>
            </a:fontRef>
          </p:style>
        </p:cxnSp>
      </p:grpSp>
      <p:sp>
        <p:nvSpPr>
          <p:cNvPr id="109" name="TextBox 108"/>
          <p:cNvSpPr txBox="1"/>
          <p:nvPr/>
        </p:nvSpPr>
        <p:spPr>
          <a:xfrm>
            <a:off x="3838027" y="5011273"/>
            <a:ext cx="1017380" cy="246221"/>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00" b="1" dirty="0">
                <a:solidFill>
                  <a:prstClr val="white"/>
                </a:solidFill>
                <a:latin typeface="Arial" panose="020B0604020202020204" pitchFamily="34" charset="0"/>
                <a:cs typeface="Arial" panose="020B0604020202020204" pitchFamily="34" charset="0"/>
              </a:rPr>
              <a:t>PAS</a:t>
            </a:r>
          </a:p>
        </p:txBody>
      </p:sp>
      <p:grpSp>
        <p:nvGrpSpPr>
          <p:cNvPr id="75" name="Group 74"/>
          <p:cNvGrpSpPr/>
          <p:nvPr/>
        </p:nvGrpSpPr>
        <p:grpSpPr>
          <a:xfrm>
            <a:off x="1758251" y="5114978"/>
            <a:ext cx="812257" cy="604866"/>
            <a:chOff x="234250" y="5114978"/>
            <a:chExt cx="812257" cy="604866"/>
          </a:xfrm>
        </p:grpSpPr>
        <p:grpSp>
          <p:nvGrpSpPr>
            <p:cNvPr id="84" name="Group 83"/>
            <p:cNvGrpSpPr/>
            <p:nvPr/>
          </p:nvGrpSpPr>
          <p:grpSpPr>
            <a:xfrm>
              <a:off x="415578" y="5327109"/>
              <a:ext cx="449602" cy="392735"/>
              <a:chOff x="2530473" y="622987"/>
              <a:chExt cx="634973" cy="554660"/>
            </a:xfrm>
            <a:solidFill>
              <a:srgbClr val="0070C0"/>
            </a:solidFill>
          </p:grpSpPr>
          <p:sp>
            <p:nvSpPr>
              <p:cNvPr id="86" name="Rectangle 85"/>
              <p:cNvSpPr/>
              <p:nvPr/>
            </p:nvSpPr>
            <p:spPr>
              <a:xfrm>
                <a:off x="2530473" y="853797"/>
                <a:ext cx="634973" cy="323850"/>
              </a:xfrm>
              <a:prstGeom prst="rect">
                <a:avLst/>
              </a:prstGeom>
              <a:grpFill/>
              <a:ln>
                <a:noFill/>
              </a:ln>
            </p:spPr>
            <p:style>
              <a:lnRef idx="2">
                <a:schemeClr val="dk1"/>
              </a:lnRef>
              <a:fillRef idx="1001">
                <a:schemeClr val="dk1"/>
              </a:fillRef>
              <a:effectRef idx="0">
                <a:schemeClr val="dk1"/>
              </a:effectRef>
              <a:fontRef idx="minor">
                <a:schemeClr val="dk1"/>
              </a:fontRef>
            </p:style>
            <p:txBody>
              <a:bodyPr rtlCol="0" anchor="ctr"/>
              <a:lstStyle/>
              <a:p>
                <a:pPr algn="ctr"/>
                <a:endParaRPr lang="en-GB" dirty="0">
                  <a:solidFill>
                    <a:prstClr val="black"/>
                  </a:solidFill>
                  <a:latin typeface="Arial" panose="020B0604020202020204" pitchFamily="34" charset="0"/>
                  <a:cs typeface="Arial" panose="020B0604020202020204" pitchFamily="34" charset="0"/>
                </a:endParaRPr>
              </a:p>
            </p:txBody>
          </p:sp>
          <p:sp>
            <p:nvSpPr>
              <p:cNvPr id="87" name="Isosceles Triangle 86"/>
              <p:cNvSpPr/>
              <p:nvPr/>
            </p:nvSpPr>
            <p:spPr>
              <a:xfrm>
                <a:off x="2530473" y="622987"/>
                <a:ext cx="634973" cy="233362"/>
              </a:xfrm>
              <a:prstGeom prst="triangle">
                <a:avLst/>
              </a:prstGeom>
              <a:grpFill/>
              <a:ln>
                <a:noFill/>
              </a:ln>
              <a:effectLst/>
            </p:spPr>
            <p:style>
              <a:lnRef idx="1">
                <a:schemeClr val="accent1"/>
              </a:lnRef>
              <a:fillRef idx="1001">
                <a:schemeClr val="dk1"/>
              </a:fillRef>
              <a:effectRef idx="2">
                <a:schemeClr val="accent1"/>
              </a:effectRef>
              <a:fontRef idx="minor">
                <a:schemeClr val="lt1"/>
              </a:fontRef>
            </p:style>
            <p:txBody>
              <a:bodyPr rtlCol="0" anchor="ctr"/>
              <a:lstStyle/>
              <a:p>
                <a:pPr algn="ctr"/>
                <a:endParaRPr lang="en-GB" dirty="0">
                  <a:ln>
                    <a:solidFill>
                      <a:srgbClr val="1F497D"/>
                    </a:solidFill>
                  </a:ln>
                  <a:solidFill>
                    <a:prstClr val="white"/>
                  </a:solidFill>
                  <a:latin typeface="Arial" panose="020B0604020202020204" pitchFamily="34" charset="0"/>
                  <a:cs typeface="Arial" panose="020B0604020202020204" pitchFamily="34" charset="0"/>
                </a:endParaRPr>
              </a:p>
            </p:txBody>
          </p:sp>
        </p:grpSp>
        <p:sp>
          <p:nvSpPr>
            <p:cNvPr id="85" name="Rectangle 84"/>
            <p:cNvSpPr>
              <a:spLocks noChangeArrowheads="1"/>
            </p:cNvSpPr>
            <p:nvPr/>
          </p:nvSpPr>
          <p:spPr bwMode="auto">
            <a:xfrm flipH="1">
              <a:off x="234250" y="5114978"/>
              <a:ext cx="812257" cy="281972"/>
            </a:xfrm>
            <a:prstGeom prst="rect">
              <a:avLst/>
            </a:prstGeom>
            <a:noFill/>
            <a:ln w="9525">
              <a:noFill/>
              <a:miter lim="800000"/>
              <a:headEnd/>
              <a:tailEnd/>
            </a:ln>
          </p:spPr>
          <p:txBody>
            <a:bodyPr anchor="t">
              <a:prstTxWarp prst="textNoShape">
                <a:avLst/>
              </a:prstTxWarp>
            </a:bodyPr>
            <a:lstStyle/>
            <a:p>
              <a:pPr algn="ctr">
                <a:defRPr/>
              </a:pPr>
              <a:r>
                <a:rPr lang="en-US" sz="1000" b="1" dirty="0">
                  <a:solidFill>
                    <a:prstClr val="black"/>
                  </a:solidFill>
                  <a:latin typeface="Arial" panose="020B0604020202020204" pitchFamily="34" charset="0"/>
                  <a:cs typeface="Arial" panose="020B0604020202020204" pitchFamily="34" charset="0"/>
                </a:rPr>
                <a:t>NHS Trust</a:t>
              </a:r>
            </a:p>
          </p:txBody>
        </p:sp>
      </p:grpSp>
      <p:grpSp>
        <p:nvGrpSpPr>
          <p:cNvPr id="88" name="Group 87"/>
          <p:cNvGrpSpPr/>
          <p:nvPr/>
        </p:nvGrpSpPr>
        <p:grpSpPr>
          <a:xfrm>
            <a:off x="6882664" y="4168448"/>
            <a:ext cx="672998" cy="672998"/>
            <a:chOff x="329455" y="4168448"/>
            <a:chExt cx="672998" cy="672998"/>
          </a:xfrm>
        </p:grpSpPr>
        <p:sp>
          <p:nvSpPr>
            <p:cNvPr id="89" name="Oval 88"/>
            <p:cNvSpPr/>
            <p:nvPr/>
          </p:nvSpPr>
          <p:spPr>
            <a:xfrm>
              <a:off x="329455" y="4168448"/>
              <a:ext cx="672998" cy="672998"/>
            </a:xfrm>
            <a:prstGeom prst="ellipse">
              <a:avLst/>
            </a:prstGeom>
            <a:solidFill>
              <a:srgbClr val="00AE9E"/>
            </a:solidFill>
            <a:ln>
              <a:noFill/>
            </a:ln>
            <a:effectLst>
              <a:glow rad="101600">
                <a:srgbClr val="00AE9E">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90" name="TextBox 89"/>
            <p:cNvSpPr txBox="1"/>
            <p:nvPr/>
          </p:nvSpPr>
          <p:spPr>
            <a:xfrm>
              <a:off x="329455" y="4351058"/>
              <a:ext cx="672997"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b="1" dirty="0">
                  <a:solidFill>
                    <a:prstClr val="black"/>
                  </a:solidFill>
                  <a:latin typeface="Arial" panose="020B0604020202020204" pitchFamily="34" charset="0"/>
                  <a:cs typeface="Arial" panose="020B0604020202020204" pitchFamily="34" charset="0"/>
                </a:rPr>
                <a:t>AUG</a:t>
              </a:r>
            </a:p>
          </p:txBody>
        </p:sp>
      </p:grpSp>
      <p:sp>
        <p:nvSpPr>
          <p:cNvPr id="91" name="Footer Placeholder 4"/>
          <p:cNvSpPr>
            <a:spLocks noGrp="1"/>
          </p:cNvSpPr>
          <p:nvPr>
            <p:ph type="ftr" sz="quarter" idx="11"/>
          </p:nvPr>
        </p:nvSpPr>
        <p:spPr>
          <a:xfrm>
            <a:off x="2424114" y="6308726"/>
            <a:ext cx="8064375" cy="549275"/>
          </a:xfrm>
        </p:spPr>
        <p:txBody>
          <a:bodyPr/>
          <a:lstStyle/>
          <a:p>
            <a:pPr algn="l">
              <a:defRPr/>
            </a:pPr>
            <a:r>
              <a:rPr lang="en-US" dirty="0">
                <a:solidFill>
                  <a:prstClr val="white"/>
                </a:solidFill>
              </a:rPr>
              <a:t>Data Workshop, 29</a:t>
            </a:r>
            <a:r>
              <a:rPr lang="en-US" baseline="30000" dirty="0">
                <a:solidFill>
                  <a:prstClr val="white"/>
                </a:solidFill>
              </a:rPr>
              <a:t>th</a:t>
            </a:r>
            <a:r>
              <a:rPr lang="en-US" dirty="0">
                <a:solidFill>
                  <a:prstClr val="white"/>
                </a:solidFill>
              </a:rPr>
              <a:t> September 2015</a:t>
            </a:r>
          </a:p>
        </p:txBody>
      </p:sp>
    </p:spTree>
    <p:extLst>
      <p:ext uri="{BB962C8B-B14F-4D97-AF65-F5344CB8AC3E}">
        <p14:creationId xmlns:p14="http://schemas.microsoft.com/office/powerpoint/2010/main" val="27922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100" grpId="0" animBg="1"/>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B515-8C87-41CB-AFE6-FC2F7DE5CE0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7B728B9-B6EA-4281-98EE-9A6374BA77DA}"/>
              </a:ext>
            </a:extLst>
          </p:cNvPr>
          <p:cNvSpPr>
            <a:spLocks noGrp="1"/>
          </p:cNvSpPr>
          <p:nvPr>
            <p:ph idx="1"/>
          </p:nvPr>
        </p:nvSpPr>
        <p:spPr/>
        <p:txBody>
          <a:bodyPr/>
          <a:lstStyle/>
          <a:p>
            <a:endParaRPr lang="en-GB"/>
          </a:p>
        </p:txBody>
      </p:sp>
      <p:pic>
        <p:nvPicPr>
          <p:cNvPr id="4" name="Content Placeholder 5" descr="A person reading a book&#10;&#10;Description automatically generated">
            <a:extLst>
              <a:ext uri="{FF2B5EF4-FFF2-40B4-BE49-F238E27FC236}">
                <a16:creationId xmlns:a16="http://schemas.microsoft.com/office/drawing/2014/main" id="{DE1641A5-B065-4C60-AAA8-AC3D14B63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8600"/>
            <a:ext cx="10045288" cy="6355080"/>
          </a:xfrm>
          <a:prstGeom prst="rect">
            <a:avLst/>
          </a:prstGeom>
        </p:spPr>
      </p:pic>
    </p:spTree>
    <p:extLst>
      <p:ext uri="{BB962C8B-B14F-4D97-AF65-F5344CB8AC3E}">
        <p14:creationId xmlns:p14="http://schemas.microsoft.com/office/powerpoint/2010/main" val="183310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2500-AEC8-4933-B617-6E8AF963B6F1}"/>
              </a:ext>
            </a:extLst>
          </p:cNvPr>
          <p:cNvSpPr>
            <a:spLocks noGrp="1"/>
          </p:cNvSpPr>
          <p:nvPr>
            <p:ph type="title"/>
          </p:nvPr>
        </p:nvSpPr>
        <p:spPr/>
        <p:txBody>
          <a:bodyPr/>
          <a:lstStyle/>
          <a:p>
            <a:r>
              <a:rPr lang="en-GB" dirty="0"/>
              <a:t>My Cancer Data</a:t>
            </a:r>
          </a:p>
        </p:txBody>
      </p:sp>
      <p:pic>
        <p:nvPicPr>
          <p:cNvPr id="6" name="Content Placeholder 5" descr="A screenshot of text&#10;&#10;Description automatically generated">
            <a:extLst>
              <a:ext uri="{FF2B5EF4-FFF2-40B4-BE49-F238E27FC236}">
                <a16:creationId xmlns:a16="http://schemas.microsoft.com/office/drawing/2014/main" id="{E1299D70-B38F-461C-9107-5BDFD554A9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4580" y="1924607"/>
            <a:ext cx="3059844" cy="4351338"/>
          </a:xfrm>
        </p:spPr>
      </p:pic>
      <p:sp>
        <p:nvSpPr>
          <p:cNvPr id="4" name="Slide Number Placeholder 3">
            <a:extLst>
              <a:ext uri="{FF2B5EF4-FFF2-40B4-BE49-F238E27FC236}">
                <a16:creationId xmlns:a16="http://schemas.microsoft.com/office/drawing/2014/main" id="{1253205C-AAFA-4A90-91F7-0BCC8C706B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C16DB-A607-FD4B-8BD9-86B7E8AFB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A close up of a piece of paper&#10;&#10;Description automatically generated">
            <a:extLst>
              <a:ext uri="{FF2B5EF4-FFF2-40B4-BE49-F238E27FC236}">
                <a16:creationId xmlns:a16="http://schemas.microsoft.com/office/drawing/2014/main" id="{A2847C30-50F4-40BC-A71A-5480B0955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85074" y="1755799"/>
            <a:ext cx="3059845" cy="4351338"/>
          </a:xfrm>
          <a:prstGeom prst="rect">
            <a:avLst/>
          </a:prstGeom>
        </p:spPr>
      </p:pic>
      <p:pic>
        <p:nvPicPr>
          <p:cNvPr id="10" name="Picture 9" descr="A screenshot of text&#10;&#10;Description automatically generated">
            <a:extLst>
              <a:ext uri="{FF2B5EF4-FFF2-40B4-BE49-F238E27FC236}">
                <a16:creationId xmlns:a16="http://schemas.microsoft.com/office/drawing/2014/main" id="{DAE29FB2-3C01-481B-9A5A-9028D01F8C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0637" y="1910543"/>
            <a:ext cx="3059844" cy="4351336"/>
          </a:xfrm>
          <a:prstGeom prst="rect">
            <a:avLst/>
          </a:prstGeom>
        </p:spPr>
      </p:pic>
    </p:spTree>
    <p:extLst>
      <p:ext uri="{BB962C8B-B14F-4D97-AF65-F5344CB8AC3E}">
        <p14:creationId xmlns:p14="http://schemas.microsoft.com/office/powerpoint/2010/main" val="128190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text on a white background&#10;&#10;Description automatically generated">
            <a:extLst>
              <a:ext uri="{FF2B5EF4-FFF2-40B4-BE49-F238E27FC236}">
                <a16:creationId xmlns:a16="http://schemas.microsoft.com/office/drawing/2014/main" id="{D511452D-1F92-46EA-8FF5-2F00891BE81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838200"/>
            <a:ext cx="10668000" cy="7501700"/>
          </a:xfrm>
        </p:spPr>
      </p:pic>
      <p:sp>
        <p:nvSpPr>
          <p:cNvPr id="4" name="Slide Number Placeholder 3">
            <a:extLst>
              <a:ext uri="{FF2B5EF4-FFF2-40B4-BE49-F238E27FC236}">
                <a16:creationId xmlns:a16="http://schemas.microsoft.com/office/drawing/2014/main" id="{1D6B5823-E00D-43AB-B13A-EB0D0B24EE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C16DB-A607-FD4B-8BD9-86B7E8AFB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0556FE-F8F0-46A9-87AC-2670DAB7B3C5}"/>
              </a:ext>
            </a:extLst>
          </p:cNvPr>
          <p:cNvSpPr>
            <a:spLocks noGrp="1"/>
          </p:cNvSpPr>
          <p:nvPr>
            <p:ph type="title"/>
          </p:nvPr>
        </p:nvSpPr>
        <p:spPr/>
        <p:txBody>
          <a:bodyPr/>
          <a:lstStyle/>
          <a:p>
            <a:r>
              <a:rPr lang="en-GB" dirty="0"/>
              <a:t>What Did We Find?</a:t>
            </a:r>
          </a:p>
        </p:txBody>
      </p:sp>
    </p:spTree>
    <p:extLst>
      <p:ext uri="{BB962C8B-B14F-4D97-AF65-F5344CB8AC3E}">
        <p14:creationId xmlns:p14="http://schemas.microsoft.com/office/powerpoint/2010/main" val="15955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AE0C-F0A7-4576-9A38-6BB145848B7E}"/>
              </a:ext>
            </a:extLst>
          </p:cNvPr>
          <p:cNvSpPr>
            <a:spLocks noGrp="1"/>
          </p:cNvSpPr>
          <p:nvPr>
            <p:ph type="title"/>
          </p:nvPr>
        </p:nvSpPr>
        <p:spPr/>
        <p:txBody>
          <a:bodyPr/>
          <a:lstStyle/>
          <a:p>
            <a:endParaRPr lang="en-GB"/>
          </a:p>
        </p:txBody>
      </p:sp>
      <p:pic>
        <p:nvPicPr>
          <p:cNvPr id="6" name="Content Placeholder 5" descr="A close up of text on a white background&#10;&#10;Description automatically generated">
            <a:extLst>
              <a:ext uri="{FF2B5EF4-FFF2-40B4-BE49-F238E27FC236}">
                <a16:creationId xmlns:a16="http://schemas.microsoft.com/office/drawing/2014/main" id="{60D78642-1DAD-4FC9-8F68-9BCA1F92EE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4063" y="137058"/>
            <a:ext cx="9363552" cy="6584417"/>
          </a:xfrm>
        </p:spPr>
      </p:pic>
      <p:sp>
        <p:nvSpPr>
          <p:cNvPr id="4" name="Slide Number Placeholder 3">
            <a:extLst>
              <a:ext uri="{FF2B5EF4-FFF2-40B4-BE49-F238E27FC236}">
                <a16:creationId xmlns:a16="http://schemas.microsoft.com/office/drawing/2014/main" id="{93149841-E174-45BB-8405-45B513DD32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C16DB-A607-FD4B-8BD9-86B7E8AFB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8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4514-1E07-412E-A730-C86652C6C980}"/>
              </a:ext>
            </a:extLst>
          </p:cNvPr>
          <p:cNvSpPr>
            <a:spLocks noGrp="1"/>
          </p:cNvSpPr>
          <p:nvPr>
            <p:ph type="title"/>
          </p:nvPr>
        </p:nvSpPr>
        <p:spPr/>
        <p:txBody>
          <a:bodyPr/>
          <a:lstStyle/>
          <a:p>
            <a:endParaRPr lang="en-GB"/>
          </a:p>
        </p:txBody>
      </p:sp>
      <p:pic>
        <p:nvPicPr>
          <p:cNvPr id="6" name="Content Placeholder 5" descr="A close up of text on a white background&#10;&#10;Description automatically generated">
            <a:extLst>
              <a:ext uri="{FF2B5EF4-FFF2-40B4-BE49-F238E27FC236}">
                <a16:creationId xmlns:a16="http://schemas.microsoft.com/office/drawing/2014/main" id="{DC14EA3F-7E00-4CFB-9C61-944A575D8C1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1904"/>
          </a:xfrm>
        </p:spPr>
      </p:pic>
      <p:sp>
        <p:nvSpPr>
          <p:cNvPr id="4" name="Slide Number Placeholder 3">
            <a:extLst>
              <a:ext uri="{FF2B5EF4-FFF2-40B4-BE49-F238E27FC236}">
                <a16:creationId xmlns:a16="http://schemas.microsoft.com/office/drawing/2014/main" id="{E3EBA720-F83D-4FDC-8432-DBD636F8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C16DB-A607-FD4B-8BD9-86B7E8AFB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54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2646" y="1736690"/>
            <a:ext cx="6225743" cy="507831"/>
          </a:xfrm>
          <a:prstGeom prst="rect">
            <a:avLst/>
          </a:prstGeom>
          <a:noFill/>
        </p:spPr>
        <p:txBody>
          <a:bodyPr wrap="none" rtlCol="0">
            <a:spAutoFit/>
          </a:bodyPr>
          <a:lstStyle/>
          <a:p>
            <a:pPr defTabSz="685800"/>
            <a:r>
              <a:rPr lang="en-GB" sz="1350" dirty="0">
                <a:solidFill>
                  <a:prstClr val="black"/>
                </a:solidFill>
                <a:latin typeface="Calibri" panose="020F0502020204030204"/>
              </a:rPr>
              <a:t>Summary cancer registration record is created by National Cancer Registration Service</a:t>
            </a:r>
          </a:p>
          <a:p>
            <a:pPr defTabSz="685800"/>
            <a:endParaRPr lang="en-GB" sz="1350" dirty="0">
              <a:solidFill>
                <a:prstClr val="black"/>
              </a:solidFill>
              <a:latin typeface="Calibri" panose="020F0502020204030204"/>
            </a:endParaRPr>
          </a:p>
        </p:txBody>
      </p:sp>
      <p:pic>
        <p:nvPicPr>
          <p:cNvPr id="2" name="Picture 1">
            <a:extLst>
              <a:ext uri="{FF2B5EF4-FFF2-40B4-BE49-F238E27FC236}">
                <a16:creationId xmlns:a16="http://schemas.microsoft.com/office/drawing/2014/main" id="{52E103A5-75DD-4AD9-81F0-F69701A2696E}"/>
              </a:ext>
            </a:extLst>
          </p:cNvPr>
          <p:cNvPicPr>
            <a:picLocks noChangeAspect="1"/>
          </p:cNvPicPr>
          <p:nvPr/>
        </p:nvPicPr>
        <p:blipFill>
          <a:blip r:embed="rId2"/>
          <a:stretch>
            <a:fillRect/>
          </a:stretch>
        </p:blipFill>
        <p:spPr>
          <a:xfrm>
            <a:off x="1123951" y="-1745512"/>
            <a:ext cx="9823704" cy="11047476"/>
          </a:xfrm>
          <a:prstGeom prst="rect">
            <a:avLst/>
          </a:prstGeom>
        </p:spPr>
      </p:pic>
      <p:sp>
        <p:nvSpPr>
          <p:cNvPr id="4" name="Rectangle 3">
            <a:extLst>
              <a:ext uri="{FF2B5EF4-FFF2-40B4-BE49-F238E27FC236}">
                <a16:creationId xmlns:a16="http://schemas.microsoft.com/office/drawing/2014/main" id="{9BB71479-EBDE-44FB-BA10-C4F071210EA7}"/>
              </a:ext>
            </a:extLst>
          </p:cNvPr>
          <p:cNvSpPr/>
          <p:nvPr/>
        </p:nvSpPr>
        <p:spPr>
          <a:xfrm>
            <a:off x="3048000" y="76200"/>
            <a:ext cx="1447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642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3011150" cy="6934200"/>
          </a:xfrm>
          <a:prstGeom prst="rect">
            <a:avLst/>
          </a:prstGeom>
        </p:spPr>
      </p:pic>
    </p:spTree>
    <p:extLst>
      <p:ext uri="{BB962C8B-B14F-4D97-AF65-F5344CB8AC3E}">
        <p14:creationId xmlns:p14="http://schemas.microsoft.com/office/powerpoint/2010/main" val="59688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419600"/>
            <a:ext cx="19516725" cy="10401300"/>
          </a:xfrm>
          <a:prstGeom prst="rect">
            <a:avLst/>
          </a:prstGeom>
        </p:spPr>
      </p:pic>
    </p:spTree>
    <p:extLst>
      <p:ext uri="{BB962C8B-B14F-4D97-AF65-F5344CB8AC3E}">
        <p14:creationId xmlns:p14="http://schemas.microsoft.com/office/powerpoint/2010/main" val="198439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3434-9C8F-4E4A-844D-149FFF8CDEA4}"/>
              </a:ext>
            </a:extLst>
          </p:cNvPr>
          <p:cNvSpPr>
            <a:spLocks noGrp="1"/>
          </p:cNvSpPr>
          <p:nvPr>
            <p:ph type="title"/>
          </p:nvPr>
        </p:nvSpPr>
        <p:spPr/>
        <p:txBody>
          <a:bodyPr/>
          <a:lstStyle/>
          <a:p>
            <a:r>
              <a:rPr lang="en-GB" dirty="0"/>
              <a:t>Data use, beyond caring for you</a:t>
            </a:r>
          </a:p>
        </p:txBody>
      </p:sp>
      <p:sp>
        <p:nvSpPr>
          <p:cNvPr id="3" name="Content Placeholder 2">
            <a:extLst>
              <a:ext uri="{FF2B5EF4-FFF2-40B4-BE49-F238E27FC236}">
                <a16:creationId xmlns:a16="http://schemas.microsoft.com/office/drawing/2014/main" id="{CFDE2644-6199-49AB-8AF4-01B1C5BB8A01}"/>
              </a:ext>
            </a:extLst>
          </p:cNvPr>
          <p:cNvSpPr>
            <a:spLocks noGrp="1"/>
          </p:cNvSpPr>
          <p:nvPr>
            <p:ph idx="1"/>
          </p:nvPr>
        </p:nvSpPr>
        <p:spPr/>
        <p:txBody>
          <a:bodyPr/>
          <a:lstStyle/>
          <a:p>
            <a:r>
              <a:rPr lang="en-GB" dirty="0"/>
              <a:t>From your GP record</a:t>
            </a:r>
          </a:p>
          <a:p>
            <a:r>
              <a:rPr lang="en-GB" dirty="0"/>
              <a:t>From your Hospital</a:t>
            </a:r>
          </a:p>
          <a:p>
            <a:r>
              <a:rPr lang="en-GB" dirty="0"/>
              <a:t>National activity</a:t>
            </a:r>
          </a:p>
          <a:p>
            <a:r>
              <a:rPr lang="en-GB" dirty="0"/>
              <a:t>Cancer Registration</a:t>
            </a:r>
          </a:p>
          <a:p>
            <a:endParaRPr lang="en-GB" dirty="0"/>
          </a:p>
          <a:p>
            <a:r>
              <a:rPr lang="en-GB" dirty="0"/>
              <a:t>And the benefits that this brings….. (a taster)</a:t>
            </a:r>
          </a:p>
          <a:p>
            <a:endParaRPr lang="en-GB" dirty="0"/>
          </a:p>
        </p:txBody>
      </p:sp>
    </p:spTree>
    <p:extLst>
      <p:ext uri="{BB962C8B-B14F-4D97-AF65-F5344CB8AC3E}">
        <p14:creationId xmlns:p14="http://schemas.microsoft.com/office/powerpoint/2010/main" val="369940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09" y="-457200"/>
            <a:ext cx="13726048" cy="7315200"/>
          </a:xfrm>
          <a:prstGeom prst="rect">
            <a:avLst/>
          </a:prstGeom>
        </p:spPr>
      </p:pic>
    </p:spTree>
    <p:extLst>
      <p:ext uri="{BB962C8B-B14F-4D97-AF65-F5344CB8AC3E}">
        <p14:creationId xmlns:p14="http://schemas.microsoft.com/office/powerpoint/2010/main" val="387537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D9E4-697E-40D5-89A0-3BD28E9007D3}"/>
              </a:ext>
            </a:extLst>
          </p:cNvPr>
          <p:cNvSpPr>
            <a:spLocks noGrp="1"/>
          </p:cNvSpPr>
          <p:nvPr>
            <p:ph type="title"/>
          </p:nvPr>
        </p:nvSpPr>
        <p:spPr/>
        <p:txBody>
          <a:bodyPr/>
          <a:lstStyle/>
          <a:p>
            <a:r>
              <a:rPr lang="en-GB" dirty="0"/>
              <a:t>Subject Access Request -What Did We Find?</a:t>
            </a:r>
          </a:p>
        </p:txBody>
      </p:sp>
      <p:sp>
        <p:nvSpPr>
          <p:cNvPr id="3" name="Content Placeholder 2">
            <a:extLst>
              <a:ext uri="{FF2B5EF4-FFF2-40B4-BE49-F238E27FC236}">
                <a16:creationId xmlns:a16="http://schemas.microsoft.com/office/drawing/2014/main" id="{953965D5-2BE5-4459-B04C-454D4B95B8AF}"/>
              </a:ext>
            </a:extLst>
          </p:cNvPr>
          <p:cNvSpPr>
            <a:spLocks noGrp="1"/>
          </p:cNvSpPr>
          <p:nvPr>
            <p:ph idx="1"/>
          </p:nvPr>
        </p:nvSpPr>
        <p:spPr/>
        <p:txBody>
          <a:bodyPr/>
          <a:lstStyle/>
          <a:p>
            <a:r>
              <a:rPr lang="en-GB" dirty="0"/>
              <a:t>Significant DQ improvements from ‘Data Tom’ exercise in 2013</a:t>
            </a:r>
          </a:p>
          <a:p>
            <a:r>
              <a:rPr lang="en-GB" dirty="0"/>
              <a:t>A few inconsistent uses of </a:t>
            </a:r>
            <a:r>
              <a:rPr lang="en-GB" dirty="0" err="1"/>
              <a:t>codings</a:t>
            </a:r>
            <a:endParaRPr lang="en-GB" dirty="0"/>
          </a:p>
          <a:p>
            <a:r>
              <a:rPr lang="en-GB" dirty="0"/>
              <a:t>Some chemotherapy missing (one entire month)</a:t>
            </a:r>
          </a:p>
          <a:p>
            <a:r>
              <a:rPr lang="en-GB" dirty="0"/>
              <a:t>Some clearly erroneous codes </a:t>
            </a:r>
          </a:p>
          <a:p>
            <a:r>
              <a:rPr lang="en-GB" dirty="0"/>
              <a:t>Nothing of real significance noted apart from 1 item</a:t>
            </a:r>
          </a:p>
          <a:p>
            <a:r>
              <a:rPr lang="en-GB" dirty="0"/>
              <a:t>Pete’s data has been used </a:t>
            </a:r>
            <a:r>
              <a:rPr lang="en-GB" u="sng" dirty="0"/>
              <a:t>externally</a:t>
            </a:r>
            <a:r>
              <a:rPr lang="en-GB" dirty="0"/>
              <a:t> by 10 organisations </a:t>
            </a:r>
          </a:p>
          <a:p>
            <a:pPr lvl="1"/>
            <a:r>
              <a:rPr lang="en-GB" dirty="0"/>
              <a:t>Personally Identifiable – 2 organisations (supplied on 3 occasions)</a:t>
            </a:r>
          </a:p>
          <a:p>
            <a:pPr lvl="1"/>
            <a:r>
              <a:rPr lang="en-GB" dirty="0"/>
              <a:t>De-personalised – 8 organisations (supplied on 18 occasions)</a:t>
            </a:r>
          </a:p>
          <a:p>
            <a:r>
              <a:rPr lang="en-GB" dirty="0"/>
              <a:t>Pete’s data has been used </a:t>
            </a:r>
            <a:r>
              <a:rPr lang="en-GB" u="sng" dirty="0"/>
              <a:t>internally</a:t>
            </a:r>
            <a:r>
              <a:rPr lang="en-GB" dirty="0"/>
              <a:t> by the Registry analysts</a:t>
            </a:r>
          </a:p>
        </p:txBody>
      </p:sp>
      <p:sp>
        <p:nvSpPr>
          <p:cNvPr id="4" name="Slide Number Placeholder 3">
            <a:extLst>
              <a:ext uri="{FF2B5EF4-FFF2-40B4-BE49-F238E27FC236}">
                <a16:creationId xmlns:a16="http://schemas.microsoft.com/office/drawing/2014/main" id="{D85E2E2C-09A0-41BD-91B8-DDCFCBBBA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C16DB-A607-FD4B-8BD9-86B7E8AFB40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3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27B0-A20B-4F4B-9E8F-95425B638F8E}"/>
              </a:ext>
            </a:extLst>
          </p:cNvPr>
          <p:cNvSpPr>
            <a:spLocks noGrp="1"/>
          </p:cNvSpPr>
          <p:nvPr>
            <p:ph type="title"/>
          </p:nvPr>
        </p:nvSpPr>
        <p:spPr/>
        <p:txBody>
          <a:bodyPr/>
          <a:lstStyle/>
          <a:p>
            <a:r>
              <a:rPr lang="en-GB" dirty="0"/>
              <a:t>And finally, a taster </a:t>
            </a:r>
            <a:r>
              <a:rPr lang="en-GB"/>
              <a:t>of data-usage…..</a:t>
            </a:r>
          </a:p>
        </p:txBody>
      </p:sp>
      <p:sp>
        <p:nvSpPr>
          <p:cNvPr id="3" name="Content Placeholder 2">
            <a:extLst>
              <a:ext uri="{FF2B5EF4-FFF2-40B4-BE49-F238E27FC236}">
                <a16:creationId xmlns:a16="http://schemas.microsoft.com/office/drawing/2014/main" id="{8BD75F08-E37B-4376-AAEA-061E613B3321}"/>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38890FF5-4016-4779-A2FA-0753047C922B}"/>
              </a:ext>
            </a:extLst>
          </p:cNvPr>
          <p:cNvSpPr>
            <a:spLocks noGrp="1"/>
          </p:cNvSpPr>
          <p:nvPr>
            <p:ph type="sldNum" sz="quarter" idx="12"/>
          </p:nvPr>
        </p:nvSpPr>
        <p:spPr/>
        <p:txBody>
          <a:bodyPr/>
          <a:lstStyle/>
          <a:p>
            <a:fld id="{0F9C16DB-A607-FD4B-8BD9-86B7E8AFB40D}" type="slidenum">
              <a:rPr lang="en-US" smtClean="0"/>
              <a:t>22</a:t>
            </a:fld>
            <a:endParaRPr lang="en-US"/>
          </a:p>
        </p:txBody>
      </p:sp>
    </p:spTree>
    <p:extLst>
      <p:ext uri="{BB962C8B-B14F-4D97-AF65-F5344CB8AC3E}">
        <p14:creationId xmlns:p14="http://schemas.microsoft.com/office/powerpoint/2010/main" val="2219726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81D2-E2A5-4193-998E-45CF43F7E3DB}"/>
              </a:ext>
            </a:extLst>
          </p:cNvPr>
          <p:cNvSpPr>
            <a:spLocks noGrp="1"/>
          </p:cNvSpPr>
          <p:nvPr>
            <p:ph type="title"/>
          </p:nvPr>
        </p:nvSpPr>
        <p:spPr>
          <a:xfrm>
            <a:off x="76200" y="368300"/>
            <a:ext cx="5257800" cy="3213100"/>
          </a:xfrm>
        </p:spPr>
        <p:txBody>
          <a:bodyPr/>
          <a:lstStyle/>
          <a:p>
            <a:r>
              <a:rPr lang="en-GB" dirty="0" err="1"/>
              <a:t>Covid</a:t>
            </a:r>
            <a:r>
              <a:rPr lang="en-GB" dirty="0"/>
              <a:t> and cancer - What the data can tell you?</a:t>
            </a:r>
          </a:p>
        </p:txBody>
      </p:sp>
      <p:sp>
        <p:nvSpPr>
          <p:cNvPr id="3" name="Content Placeholder 2">
            <a:extLst>
              <a:ext uri="{FF2B5EF4-FFF2-40B4-BE49-F238E27FC236}">
                <a16:creationId xmlns:a16="http://schemas.microsoft.com/office/drawing/2014/main" id="{74376E39-F24F-47C3-86F1-905B936687C3}"/>
              </a:ext>
            </a:extLst>
          </p:cNvPr>
          <p:cNvSpPr>
            <a:spLocks noGrp="1"/>
          </p:cNvSpPr>
          <p:nvPr>
            <p:ph idx="1"/>
          </p:nvPr>
        </p:nvSpPr>
        <p:spPr>
          <a:xfrm>
            <a:off x="990600" y="6453187"/>
            <a:ext cx="10515600" cy="385763"/>
          </a:xfrm>
        </p:spPr>
        <p:txBody>
          <a:bodyPr/>
          <a:lstStyle/>
          <a:p>
            <a:r>
              <a:rPr lang="en-GB" sz="1800" dirty="0">
                <a:effectLst/>
                <a:latin typeface="Arial" panose="020B0604020202020204" pitchFamily="34" charset="0"/>
                <a:ea typeface="MS Mincho" panose="02020609040205080304" pitchFamily="49" charset="-128"/>
              </a:rPr>
              <a:t>Source: </a:t>
            </a:r>
            <a:r>
              <a:rPr lang="en-US" sz="1800" dirty="0">
                <a:solidFill>
                  <a:srgbClr val="524C48"/>
                </a:solidFill>
                <a:effectLst/>
                <a:latin typeface="Arial" panose="020B0604020202020204" pitchFamily="34" charset="0"/>
                <a:ea typeface="MS Mincho" panose="02020609040205080304" pitchFamily="49" charset="-128"/>
                <a:cs typeface="Arial" panose="020B0604020202020204" pitchFamily="34" charset="0"/>
                <a:hlinkClick r:id="rId2"/>
              </a:rPr>
              <a:t>https://www.carnallfarrar.com/media/1570/200813-recovering-cancer-from-coviddocx.pdf</a:t>
            </a:r>
            <a:r>
              <a:rPr lang="en-US" sz="1800" dirty="0">
                <a:effectLst/>
                <a:latin typeface="Arial" panose="020B0604020202020204" pitchFamily="34" charset="0"/>
                <a:ea typeface="MS Mincho" panose="02020609040205080304" pitchFamily="49" charset="-128"/>
              </a:rPr>
              <a:t> </a:t>
            </a:r>
            <a:endParaRPr lang="en-GB" dirty="0"/>
          </a:p>
        </p:txBody>
      </p:sp>
      <p:pic>
        <p:nvPicPr>
          <p:cNvPr id="4" name="Picture 3">
            <a:extLst>
              <a:ext uri="{FF2B5EF4-FFF2-40B4-BE49-F238E27FC236}">
                <a16:creationId xmlns:a16="http://schemas.microsoft.com/office/drawing/2014/main" id="{CC27DBD0-0C37-4715-A006-C955E67C703C}"/>
              </a:ext>
            </a:extLst>
          </p:cNvPr>
          <p:cNvPicPr>
            <a:picLocks noChangeAspect="1"/>
          </p:cNvPicPr>
          <p:nvPr/>
        </p:nvPicPr>
        <p:blipFill>
          <a:blip r:embed="rId3"/>
          <a:stretch>
            <a:fillRect/>
          </a:stretch>
        </p:blipFill>
        <p:spPr>
          <a:xfrm>
            <a:off x="5334000" y="368300"/>
            <a:ext cx="6193928" cy="6093621"/>
          </a:xfrm>
          <a:prstGeom prst="rect">
            <a:avLst/>
          </a:prstGeom>
        </p:spPr>
      </p:pic>
    </p:spTree>
    <p:extLst>
      <p:ext uri="{BB962C8B-B14F-4D97-AF65-F5344CB8AC3E}">
        <p14:creationId xmlns:p14="http://schemas.microsoft.com/office/powerpoint/2010/main" val="283123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9B3726C4-C7DD-4A08-8318-467A9975E28A}"/>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2" b="1">
                <a:latin typeface="Arial" panose="020B0604020202020204" pitchFamily="34" charset="0"/>
              </a:rPr>
              <a:t>Examples of practice time series and measured attributes for desogestrel change (from branded to generic). </a:t>
            </a:r>
          </a:p>
        </p:txBody>
      </p:sp>
      <p:pic>
        <p:nvPicPr>
          <p:cNvPr id="3074" name="Picture 2">
            <a:extLst>
              <a:ext uri="{FF2B5EF4-FFF2-40B4-BE49-F238E27FC236}">
                <a16:creationId xmlns:a16="http://schemas.microsoft.com/office/drawing/2014/main" id="{4AF6ECC9-903B-46AC-9FA1-35F6CD0F9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349" y="5878698"/>
            <a:ext cx="1142040" cy="7503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99C4E60C-B675-4B84-B6EF-C59E937C3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631" y="1019628"/>
            <a:ext cx="7805619" cy="48144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5962C62F-1362-49F1-B2CE-AF5F11BD18B6}"/>
              </a:ext>
            </a:extLst>
          </p:cNvPr>
          <p:cNvSpPr txBox="1">
            <a:spLocks noChangeArrowheads="1"/>
          </p:cNvSpPr>
          <p:nvPr/>
        </p:nvSpPr>
        <p:spPr bwMode="auto">
          <a:xfrm>
            <a:off x="2194631"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Alex J Walker et al. BMJ 2019;367:bmj.l5205</a:t>
            </a:r>
          </a:p>
        </p:txBody>
      </p:sp>
      <p:sp>
        <p:nvSpPr>
          <p:cNvPr id="3077" name="Text Box 5">
            <a:extLst>
              <a:ext uri="{FF2B5EF4-FFF2-40B4-BE49-F238E27FC236}">
                <a16:creationId xmlns:a16="http://schemas.microsoft.com/office/drawing/2014/main" id="{C56092DF-0E3F-4067-916D-FBBC03FCD060}"/>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907">
                <a:latin typeface="Arial" panose="020B0604020202020204" pitchFamily="34" charset="0"/>
              </a:rPr>
              <a:t>©2019 by British Medical Journal Publishing Group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6BD-8F94-4FE4-B74D-DC6930CB3117}"/>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3F0D20F3-51F0-4DF4-8AA4-224CE1B52A3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89161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3A3D-0DF4-4276-A284-D0C2560959A0}"/>
              </a:ext>
            </a:extLst>
          </p:cNvPr>
          <p:cNvSpPr>
            <a:spLocks noGrp="1"/>
          </p:cNvSpPr>
          <p:nvPr>
            <p:ph type="title"/>
          </p:nvPr>
        </p:nvSpPr>
        <p:spPr/>
        <p:txBody>
          <a:bodyPr/>
          <a:lstStyle/>
          <a:p>
            <a:r>
              <a:rPr lang="en-GB" dirty="0"/>
              <a:t>Where does your GP data go?</a:t>
            </a:r>
          </a:p>
        </p:txBody>
      </p:sp>
      <p:sp>
        <p:nvSpPr>
          <p:cNvPr id="3" name="Content Placeholder 2">
            <a:extLst>
              <a:ext uri="{FF2B5EF4-FFF2-40B4-BE49-F238E27FC236}">
                <a16:creationId xmlns:a16="http://schemas.microsoft.com/office/drawing/2014/main" id="{43BE20D8-82ED-4863-9195-87FFDA5BEE53}"/>
              </a:ext>
            </a:extLst>
          </p:cNvPr>
          <p:cNvSpPr>
            <a:spLocks noGrp="1"/>
          </p:cNvSpPr>
          <p:nvPr>
            <p:ph idx="1"/>
          </p:nvPr>
        </p:nvSpPr>
        <p:spPr>
          <a:xfrm>
            <a:off x="609600" y="1447801"/>
            <a:ext cx="4648200" cy="5410199"/>
          </a:xfrm>
        </p:spPr>
        <p:txBody>
          <a:bodyPr>
            <a:normAutofit/>
          </a:bodyPr>
          <a:lstStyle/>
          <a:p>
            <a:r>
              <a:rPr lang="en-GB" dirty="0"/>
              <a:t>GP Payment</a:t>
            </a:r>
          </a:p>
          <a:p>
            <a:pPr lvl="1"/>
            <a:r>
              <a:rPr lang="en-GB" dirty="0"/>
              <a:t>List size, deprivation, health checks, health promotion, visits, training</a:t>
            </a:r>
          </a:p>
          <a:p>
            <a:r>
              <a:rPr lang="en-GB" dirty="0"/>
              <a:t>Research databases</a:t>
            </a:r>
          </a:p>
          <a:p>
            <a:pPr lvl="1"/>
            <a:r>
              <a:rPr lang="en-GB" dirty="0"/>
              <a:t>Prescribing, observational studies</a:t>
            </a:r>
          </a:p>
          <a:p>
            <a:r>
              <a:rPr lang="en-GB" dirty="0"/>
              <a:t>Summary Care Record</a:t>
            </a:r>
          </a:p>
          <a:p>
            <a:pPr lvl="1"/>
            <a:r>
              <a:rPr lang="en-GB" dirty="0"/>
              <a:t>Shielded Patient List</a:t>
            </a:r>
          </a:p>
          <a:p>
            <a:pPr lvl="1"/>
            <a:r>
              <a:rPr lang="en-GB" dirty="0"/>
              <a:t>“Emergencies”</a:t>
            </a:r>
          </a:p>
        </p:txBody>
      </p:sp>
      <p:pic>
        <p:nvPicPr>
          <p:cNvPr id="9" name="Picture 8">
            <a:extLst>
              <a:ext uri="{FF2B5EF4-FFF2-40B4-BE49-F238E27FC236}">
                <a16:creationId xmlns:a16="http://schemas.microsoft.com/office/drawing/2014/main" id="{1624D410-15A7-4237-A791-37E881515A93}"/>
              </a:ext>
            </a:extLst>
          </p:cNvPr>
          <p:cNvPicPr>
            <a:picLocks noChangeAspect="1"/>
          </p:cNvPicPr>
          <p:nvPr/>
        </p:nvPicPr>
        <p:blipFill>
          <a:blip r:embed="rId2"/>
          <a:stretch>
            <a:fillRect/>
          </a:stretch>
        </p:blipFill>
        <p:spPr>
          <a:xfrm>
            <a:off x="5257800" y="1295400"/>
            <a:ext cx="6867156" cy="5029200"/>
          </a:xfrm>
          <a:prstGeom prst="rect">
            <a:avLst/>
          </a:prstGeom>
        </p:spPr>
      </p:pic>
    </p:spTree>
    <p:extLst>
      <p:ext uri="{BB962C8B-B14F-4D97-AF65-F5344CB8AC3E}">
        <p14:creationId xmlns:p14="http://schemas.microsoft.com/office/powerpoint/2010/main" val="78011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74B7-D914-4439-9FEF-CB2B3D307070}"/>
              </a:ext>
            </a:extLst>
          </p:cNvPr>
          <p:cNvSpPr>
            <a:spLocks noGrp="1"/>
          </p:cNvSpPr>
          <p:nvPr>
            <p:ph type="title"/>
          </p:nvPr>
        </p:nvSpPr>
        <p:spPr/>
        <p:txBody>
          <a:bodyPr/>
          <a:lstStyle/>
          <a:p>
            <a:r>
              <a:rPr lang="en-GB" dirty="0"/>
              <a:t>Where does your Hospital data go?</a:t>
            </a:r>
          </a:p>
        </p:txBody>
      </p:sp>
      <p:sp>
        <p:nvSpPr>
          <p:cNvPr id="3" name="Content Placeholder 2">
            <a:extLst>
              <a:ext uri="{FF2B5EF4-FFF2-40B4-BE49-F238E27FC236}">
                <a16:creationId xmlns:a16="http://schemas.microsoft.com/office/drawing/2014/main" id="{A2C198D5-2170-44C3-9A87-8CF152C3F3ED}"/>
              </a:ext>
            </a:extLst>
          </p:cNvPr>
          <p:cNvSpPr>
            <a:spLocks noGrp="1"/>
          </p:cNvSpPr>
          <p:nvPr>
            <p:ph idx="1"/>
          </p:nvPr>
        </p:nvSpPr>
        <p:spPr/>
        <p:txBody>
          <a:bodyPr>
            <a:normAutofit lnSpcReduction="10000"/>
          </a:bodyPr>
          <a:lstStyle/>
          <a:p>
            <a:r>
              <a:rPr lang="en-GB" dirty="0"/>
              <a:t>Health bodies who hold “activity” data</a:t>
            </a:r>
          </a:p>
          <a:p>
            <a:pPr lvl="1"/>
            <a:r>
              <a:rPr lang="en-GB" dirty="0"/>
              <a:t>NHS Digital</a:t>
            </a:r>
          </a:p>
          <a:p>
            <a:pPr lvl="1"/>
            <a:r>
              <a:rPr lang="en-GB" dirty="0"/>
              <a:t>NHS Wales Informatics Service (NWIS)</a:t>
            </a:r>
          </a:p>
          <a:p>
            <a:pPr lvl="1"/>
            <a:r>
              <a:rPr lang="en-GB" dirty="0"/>
              <a:t>Public Health Scotland</a:t>
            </a:r>
          </a:p>
          <a:p>
            <a:pPr lvl="1"/>
            <a:r>
              <a:rPr lang="en-GB" dirty="0"/>
              <a:t>Commissioning Support bodies**</a:t>
            </a:r>
          </a:p>
          <a:p>
            <a:r>
              <a:rPr lang="en-GB" dirty="0"/>
              <a:t>Other organisations hold cancer data</a:t>
            </a:r>
          </a:p>
          <a:p>
            <a:pPr lvl="1"/>
            <a:r>
              <a:rPr lang="en-GB" dirty="0"/>
              <a:t>“Cancer registries”</a:t>
            </a:r>
          </a:p>
          <a:p>
            <a:pPr lvl="1"/>
            <a:r>
              <a:rPr lang="en-GB" dirty="0"/>
              <a:t>National audits</a:t>
            </a:r>
          </a:p>
          <a:p>
            <a:pPr lvl="1"/>
            <a:r>
              <a:rPr lang="en-GB" dirty="0"/>
              <a:t>Cancer Screening**</a:t>
            </a:r>
          </a:p>
        </p:txBody>
      </p:sp>
    </p:spTree>
    <p:extLst>
      <p:ext uri="{BB962C8B-B14F-4D97-AF65-F5344CB8AC3E}">
        <p14:creationId xmlns:p14="http://schemas.microsoft.com/office/powerpoint/2010/main" val="48662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www.visitengland.com/sites/default/files/map_of_uk_600x675px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4038600"/>
            <a:ext cx="2009227" cy="226038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685800" y="762000"/>
            <a:ext cx="9677400" cy="4896544"/>
          </a:xfrm>
        </p:spPr>
        <p:txBody>
          <a:bodyPr>
            <a:noAutofit/>
          </a:bodyPr>
          <a:lstStyle/>
          <a:p>
            <a:pPr marL="285750" indent="-285750"/>
            <a:r>
              <a:rPr lang="en-GB" dirty="0"/>
              <a:t>The main types of hospital data</a:t>
            </a:r>
          </a:p>
          <a:p>
            <a:pPr marL="501650" lvl="2" indent="-285750"/>
            <a:r>
              <a:rPr lang="en-GB" dirty="0"/>
              <a:t>Administrative - Waiting times, Outpatient, Inpatient, A&amp;E, Maternity </a:t>
            </a:r>
          </a:p>
          <a:p>
            <a:pPr marL="501650" lvl="2" indent="-285750"/>
            <a:r>
              <a:rPr lang="en-GB" dirty="0"/>
              <a:t>Cancer Information Standards (e.g. COSD)</a:t>
            </a:r>
          </a:p>
          <a:p>
            <a:pPr marL="501650" lvl="2" indent="-285750"/>
            <a:r>
              <a:rPr lang="en-GB" dirty="0"/>
              <a:t>National Cancer Audits</a:t>
            </a:r>
          </a:p>
          <a:p>
            <a:pPr marL="501650" lvl="2" indent="-285750"/>
            <a:r>
              <a:rPr lang="en-GB" dirty="0"/>
              <a:t>Clinical Trials</a:t>
            </a:r>
          </a:p>
          <a:p>
            <a:pPr marL="501650" lvl="2" indent="-285750"/>
            <a:r>
              <a:rPr lang="en-GB" dirty="0"/>
              <a:t>“Local” stuff</a:t>
            </a:r>
          </a:p>
          <a:p>
            <a:pPr marL="285750" indent="-285750"/>
            <a:r>
              <a:rPr lang="en-GB" dirty="0"/>
              <a:t>Many data standards and five audits (at present)</a:t>
            </a:r>
          </a:p>
          <a:p>
            <a:pPr marL="501650" lvl="2" indent="-285750"/>
            <a:r>
              <a:rPr lang="en-GB" dirty="0"/>
              <a:t>Standards - mandated through NHS National contract and commissioning</a:t>
            </a:r>
          </a:p>
          <a:p>
            <a:pPr marL="501650" lvl="2" indent="-285750"/>
            <a:r>
              <a:rPr lang="en-GB" dirty="0"/>
              <a:t>National audits - mon</a:t>
            </a:r>
            <a:r>
              <a:rPr lang="en-GB" sz="2000" dirty="0"/>
              <a:t>itored through CQC and Quality Surveillance Programme</a:t>
            </a:r>
          </a:p>
        </p:txBody>
      </p:sp>
    </p:spTree>
    <p:extLst>
      <p:ext uri="{BB962C8B-B14F-4D97-AF65-F5344CB8AC3E}">
        <p14:creationId xmlns:p14="http://schemas.microsoft.com/office/powerpoint/2010/main" val="317595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2" descr="https://www.visitengland.com/sites/default/files/map_of_uk_600x675px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3173" y="3957065"/>
            <a:ext cx="2009227" cy="22603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Where to find Data Standards</a:t>
            </a:r>
          </a:p>
        </p:txBody>
      </p:sp>
      <p:sp>
        <p:nvSpPr>
          <p:cNvPr id="3" name="Content Placeholder 2"/>
          <p:cNvSpPr>
            <a:spLocks noGrp="1"/>
          </p:cNvSpPr>
          <p:nvPr>
            <p:ph idx="1"/>
          </p:nvPr>
        </p:nvSpPr>
        <p:spPr/>
        <p:txBody>
          <a:bodyPr>
            <a:normAutofit fontScale="92500" lnSpcReduction="20000"/>
          </a:bodyPr>
          <a:lstStyle/>
          <a:p>
            <a:pPr marL="285750" indent="-285750"/>
            <a:r>
              <a:rPr lang="en-GB" dirty="0"/>
              <a:t>Some data standards:</a:t>
            </a:r>
          </a:p>
          <a:p>
            <a:pPr marL="501650" lvl="2" indent="-285750"/>
            <a:r>
              <a:rPr lang="en-GB" dirty="0"/>
              <a:t>CWT - Cancer Waits</a:t>
            </a:r>
          </a:p>
          <a:p>
            <a:pPr marL="501650" lvl="2" indent="-285750"/>
            <a:r>
              <a:rPr lang="en-GB" dirty="0"/>
              <a:t>RTDS – Radiotherapy</a:t>
            </a:r>
          </a:p>
          <a:p>
            <a:pPr marL="501650" lvl="2" indent="-285750"/>
            <a:r>
              <a:rPr lang="en-GB" dirty="0"/>
              <a:t>SACT – Chemotherapy</a:t>
            </a:r>
          </a:p>
          <a:p>
            <a:pPr marL="501650" lvl="2" indent="-285750"/>
            <a:r>
              <a:rPr lang="en-GB" dirty="0"/>
              <a:t>DID – Diagnostic imaging</a:t>
            </a:r>
          </a:p>
          <a:p>
            <a:pPr marL="501650" lvl="2" indent="-285750"/>
            <a:r>
              <a:rPr lang="en-GB" dirty="0"/>
              <a:t>COSD – Cancer Outcomes and Services</a:t>
            </a:r>
          </a:p>
          <a:p>
            <a:pPr marL="501650" lvl="2" indent="-285750"/>
            <a:endParaRPr lang="en-GB" dirty="0"/>
          </a:p>
          <a:p>
            <a:pPr marL="501650" lvl="2" indent="-285750"/>
            <a:r>
              <a:rPr lang="en-GB" dirty="0"/>
              <a:t>COSD incorporates key audit fields and CWT fields</a:t>
            </a:r>
          </a:p>
          <a:p>
            <a:pPr marL="501650" lvl="2" indent="-285750"/>
            <a:endParaRPr lang="en-GB" dirty="0"/>
          </a:p>
          <a:p>
            <a:pPr lvl="2" indent="0">
              <a:buNone/>
            </a:pPr>
            <a:r>
              <a:rPr lang="en-GB" dirty="0"/>
              <a:t>England – NHS Data Dictionary (HSCIC)</a:t>
            </a:r>
          </a:p>
          <a:p>
            <a:pPr lvl="2" indent="0">
              <a:buNone/>
            </a:pPr>
            <a:r>
              <a:rPr lang="en-GB" dirty="0"/>
              <a:t>Wales – NHS Informatics Service (NWIS)</a:t>
            </a:r>
          </a:p>
          <a:p>
            <a:pPr lvl="2" indent="0">
              <a:buNone/>
            </a:pPr>
            <a:r>
              <a:rPr lang="en-GB" dirty="0"/>
              <a:t>Scotland - National Data Catalogue (ISD)</a:t>
            </a:r>
          </a:p>
          <a:p>
            <a:pPr lvl="2" indent="0">
              <a:buNone/>
            </a:pPr>
            <a:r>
              <a:rPr lang="en-GB" dirty="0"/>
              <a:t>NI - Health &amp; Social Care Board, Information Standards Service</a:t>
            </a:r>
          </a:p>
        </p:txBody>
      </p:sp>
      <p:sp>
        <p:nvSpPr>
          <p:cNvPr id="4" name="Slide Number Placeholder 3"/>
          <p:cNvSpPr>
            <a:spLocks noGrp="1"/>
          </p:cNvSpPr>
          <p:nvPr>
            <p:ph type="sldNum" sz="quarter" idx="10"/>
          </p:nvPr>
        </p:nvSpPr>
        <p:spPr/>
        <p:txBody>
          <a:bodyPr/>
          <a:lstStyle/>
          <a:p>
            <a:r>
              <a:rPr lang="en-US"/>
              <a:t>  </a:t>
            </a:r>
            <a:fld id="{11CAC823-C914-47A8-B1E8-ECC3F565C632}" type="slidenum">
              <a:rPr lang="en-US" smtClean="0"/>
              <a:pPr/>
              <a:t>6</a:t>
            </a:fld>
            <a:endParaRPr lang="en-US" dirty="0"/>
          </a:p>
        </p:txBody>
      </p:sp>
      <p:sp>
        <p:nvSpPr>
          <p:cNvPr id="6" name="Footer Placeholder 4"/>
          <p:cNvSpPr>
            <a:spLocks noGrp="1"/>
          </p:cNvSpPr>
          <p:nvPr>
            <p:ph type="ftr" sz="quarter" idx="11"/>
          </p:nvPr>
        </p:nvSpPr>
        <p:spPr>
          <a:xfrm>
            <a:off x="2424114" y="6308726"/>
            <a:ext cx="8064375" cy="549275"/>
          </a:xfrm>
        </p:spPr>
        <p:txBody>
          <a:bodyPr/>
          <a:lstStyle/>
          <a:p>
            <a:pPr>
              <a:defRPr/>
            </a:pPr>
            <a:r>
              <a:rPr lang="en-US" dirty="0">
                <a:solidFill>
                  <a:prstClr val="white"/>
                </a:solidFill>
              </a:rPr>
              <a:t>Data Workshop, 29</a:t>
            </a:r>
            <a:r>
              <a:rPr lang="en-US" baseline="30000" dirty="0">
                <a:solidFill>
                  <a:prstClr val="white"/>
                </a:solidFill>
              </a:rPr>
              <a:t>th</a:t>
            </a:r>
            <a:r>
              <a:rPr lang="en-US" dirty="0">
                <a:solidFill>
                  <a:prstClr val="white"/>
                </a:solidFill>
              </a:rPr>
              <a:t> September 2015</a:t>
            </a:r>
          </a:p>
        </p:txBody>
      </p:sp>
    </p:spTree>
    <p:extLst>
      <p:ext uri="{BB962C8B-B14F-4D97-AF65-F5344CB8AC3E}">
        <p14:creationId xmlns:p14="http://schemas.microsoft.com/office/powerpoint/2010/main" val="33984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descr="https://www.visitengland.com/sites/default/files/map_of_uk_600x675px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9373" y="4014066"/>
            <a:ext cx="2009227" cy="22603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28600"/>
            <a:ext cx="10972800" cy="1143000"/>
          </a:xfrm>
        </p:spPr>
        <p:txBody>
          <a:bodyPr>
            <a:normAutofit/>
          </a:bodyPr>
          <a:lstStyle/>
          <a:p>
            <a:r>
              <a:rPr lang="en-GB" dirty="0"/>
              <a:t>National audits</a:t>
            </a:r>
          </a:p>
        </p:txBody>
      </p:sp>
      <p:sp>
        <p:nvSpPr>
          <p:cNvPr id="3" name="Content Placeholder 2"/>
          <p:cNvSpPr>
            <a:spLocks noGrp="1"/>
          </p:cNvSpPr>
          <p:nvPr>
            <p:ph idx="1"/>
          </p:nvPr>
        </p:nvSpPr>
        <p:spPr/>
        <p:txBody>
          <a:bodyPr>
            <a:normAutofit lnSpcReduction="10000"/>
          </a:bodyPr>
          <a:lstStyle/>
          <a:p>
            <a:pPr marL="285750" indent="-285750"/>
            <a:r>
              <a:rPr lang="en-GB" dirty="0"/>
              <a:t>Healthcare Quality Improvement Partnership (HQIP)</a:t>
            </a:r>
          </a:p>
          <a:p>
            <a:pPr marL="727075" lvl="2"/>
            <a:r>
              <a:rPr lang="en-GB" dirty="0"/>
              <a:t>NABCOP - National Audit of Breast Cancer in Older Patients (RCS CEU and ABS)</a:t>
            </a:r>
          </a:p>
          <a:p>
            <a:pPr marL="727075" lvl="2"/>
            <a:r>
              <a:rPr lang="en-GB" dirty="0" err="1"/>
              <a:t>NBoCA</a:t>
            </a:r>
            <a:r>
              <a:rPr lang="en-GB" dirty="0"/>
              <a:t> – Bowel (RCS CEU, ACPGBI and NHS Digital)</a:t>
            </a:r>
          </a:p>
          <a:p>
            <a:pPr marL="727075" lvl="2"/>
            <a:r>
              <a:rPr lang="en-GB" dirty="0"/>
              <a:t>NOGCA – </a:t>
            </a:r>
            <a:r>
              <a:rPr lang="en-GB" dirty="0" err="1"/>
              <a:t>Oesophago</a:t>
            </a:r>
            <a:r>
              <a:rPr lang="en-GB" dirty="0"/>
              <a:t>-gastric (RCS CEU)</a:t>
            </a:r>
          </a:p>
          <a:p>
            <a:pPr marL="727075" lvl="2"/>
            <a:r>
              <a:rPr lang="en-GB" dirty="0"/>
              <a:t>NLCA – Lung (RCP)</a:t>
            </a:r>
          </a:p>
          <a:p>
            <a:pPr marL="727075" lvl="2"/>
            <a:r>
              <a:rPr lang="en-GB" dirty="0"/>
              <a:t>NPCA – Prostate (RCS CEU and NCRAS)</a:t>
            </a:r>
          </a:p>
          <a:p>
            <a:pPr marL="727075" lvl="2"/>
            <a:r>
              <a:rPr lang="en-GB" dirty="0">
                <a:hlinkClick r:id="rId3"/>
              </a:rPr>
              <a:t>https://www.hqip.org.uk/a-z-of-nca/</a:t>
            </a:r>
            <a:r>
              <a:rPr lang="en-GB" dirty="0"/>
              <a:t> </a:t>
            </a:r>
          </a:p>
          <a:p>
            <a:pPr marL="327025" lvl="1"/>
            <a:r>
              <a:rPr lang="en-GB" dirty="0"/>
              <a:t>Others which have transitioned</a:t>
            </a:r>
          </a:p>
          <a:p>
            <a:pPr marL="727075" lvl="2"/>
            <a:r>
              <a:rPr lang="en-GB" dirty="0"/>
              <a:t>HANA – Head &amp; Neck (run through Saving Faces)</a:t>
            </a:r>
          </a:p>
          <a:p>
            <a:pPr marL="285750" indent="-285750"/>
            <a:r>
              <a:rPr lang="en-GB" dirty="0"/>
              <a:t>Majority of audit data is also collected through COSD</a:t>
            </a:r>
          </a:p>
        </p:txBody>
      </p:sp>
      <p:sp>
        <p:nvSpPr>
          <p:cNvPr id="4" name="Slide Number Placeholder 3"/>
          <p:cNvSpPr>
            <a:spLocks noGrp="1"/>
          </p:cNvSpPr>
          <p:nvPr>
            <p:ph type="sldNum" sz="quarter" idx="10"/>
          </p:nvPr>
        </p:nvSpPr>
        <p:spPr/>
        <p:txBody>
          <a:bodyPr/>
          <a:lstStyle/>
          <a:p>
            <a:r>
              <a:rPr lang="en-US"/>
              <a:t>  </a:t>
            </a:r>
            <a:fld id="{11CAC823-C914-47A8-B1E8-ECC3F565C632}" type="slidenum">
              <a:rPr lang="en-US" smtClean="0"/>
              <a:pPr/>
              <a:t>7</a:t>
            </a:fld>
            <a:endParaRPr lang="en-US" dirty="0"/>
          </a:p>
        </p:txBody>
      </p:sp>
    </p:spTree>
    <p:extLst>
      <p:ext uri="{BB962C8B-B14F-4D97-AF65-F5344CB8AC3E}">
        <p14:creationId xmlns:p14="http://schemas.microsoft.com/office/powerpoint/2010/main" val="396080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74B7-D914-4439-9FEF-CB2B3D307070}"/>
              </a:ext>
            </a:extLst>
          </p:cNvPr>
          <p:cNvSpPr>
            <a:spLocks noGrp="1"/>
          </p:cNvSpPr>
          <p:nvPr>
            <p:ph type="title"/>
          </p:nvPr>
        </p:nvSpPr>
        <p:spPr/>
        <p:txBody>
          <a:bodyPr/>
          <a:lstStyle/>
          <a:p>
            <a:r>
              <a:rPr lang="en-GB" dirty="0"/>
              <a:t>Activity data</a:t>
            </a:r>
          </a:p>
        </p:txBody>
      </p:sp>
      <p:sp>
        <p:nvSpPr>
          <p:cNvPr id="3" name="Content Placeholder 2">
            <a:extLst>
              <a:ext uri="{FF2B5EF4-FFF2-40B4-BE49-F238E27FC236}">
                <a16:creationId xmlns:a16="http://schemas.microsoft.com/office/drawing/2014/main" id="{A2C198D5-2170-44C3-9A87-8CF152C3F3ED}"/>
              </a:ext>
            </a:extLst>
          </p:cNvPr>
          <p:cNvSpPr>
            <a:spLocks noGrp="1"/>
          </p:cNvSpPr>
          <p:nvPr>
            <p:ph idx="1"/>
          </p:nvPr>
        </p:nvSpPr>
        <p:spPr/>
        <p:txBody>
          <a:bodyPr/>
          <a:lstStyle/>
          <a:p>
            <a:r>
              <a:rPr lang="en-GB" dirty="0"/>
              <a:t>Cumulative</a:t>
            </a:r>
          </a:p>
          <a:p>
            <a:r>
              <a:rPr lang="en-GB" dirty="0"/>
              <a:t>Replicated</a:t>
            </a:r>
            <a:r>
              <a:rPr lang="en-GB" dirty="0">
                <a:solidFill>
                  <a:srgbClr val="FF0000"/>
                </a:solidFill>
              </a:rPr>
              <a:t>*</a:t>
            </a:r>
          </a:p>
          <a:p>
            <a:r>
              <a:rPr lang="en-GB" dirty="0"/>
              <a:t>Activity is grouped by:</a:t>
            </a:r>
          </a:p>
          <a:p>
            <a:pPr lvl="1"/>
            <a:r>
              <a:rPr lang="en-GB" dirty="0"/>
              <a:t>Episodes of care (e.g. Hospital Episode Statistics – HES)</a:t>
            </a:r>
          </a:p>
          <a:p>
            <a:pPr lvl="1"/>
            <a:r>
              <a:rPr lang="en-GB" dirty="0"/>
              <a:t>Cost groupings (e.g. Healthcare Resource Groups – HRG)</a:t>
            </a:r>
          </a:p>
          <a:p>
            <a:r>
              <a:rPr lang="en-GB" dirty="0"/>
              <a:t>Data is used for things like:</a:t>
            </a:r>
          </a:p>
          <a:p>
            <a:pPr lvl="1"/>
            <a:r>
              <a:rPr lang="en-GB" dirty="0"/>
              <a:t>Invoice validation</a:t>
            </a:r>
            <a:r>
              <a:rPr lang="en-GB" dirty="0">
                <a:solidFill>
                  <a:srgbClr val="FF0000"/>
                </a:solidFill>
              </a:rPr>
              <a:t>**</a:t>
            </a:r>
          </a:p>
          <a:p>
            <a:pPr lvl="1"/>
            <a:r>
              <a:rPr lang="en-GB" dirty="0"/>
              <a:t>Risk Stratification</a:t>
            </a:r>
            <a:r>
              <a:rPr lang="en-GB" dirty="0">
                <a:solidFill>
                  <a:srgbClr val="FF0000"/>
                </a:solidFill>
              </a:rPr>
              <a:t>**</a:t>
            </a:r>
          </a:p>
          <a:p>
            <a:endParaRPr lang="en-GB" dirty="0"/>
          </a:p>
        </p:txBody>
      </p:sp>
    </p:spTree>
    <p:extLst>
      <p:ext uri="{BB962C8B-B14F-4D97-AF65-F5344CB8AC3E}">
        <p14:creationId xmlns:p14="http://schemas.microsoft.com/office/powerpoint/2010/main" val="57544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74B7-D914-4439-9FEF-CB2B3D307070}"/>
              </a:ext>
            </a:extLst>
          </p:cNvPr>
          <p:cNvSpPr>
            <a:spLocks noGrp="1"/>
          </p:cNvSpPr>
          <p:nvPr>
            <p:ph type="title"/>
          </p:nvPr>
        </p:nvSpPr>
        <p:spPr/>
        <p:txBody>
          <a:bodyPr/>
          <a:lstStyle/>
          <a:p>
            <a:r>
              <a:rPr lang="en-GB" dirty="0"/>
              <a:t>Cancer Registration</a:t>
            </a:r>
          </a:p>
        </p:txBody>
      </p:sp>
      <p:sp>
        <p:nvSpPr>
          <p:cNvPr id="3" name="Content Placeholder 2">
            <a:extLst>
              <a:ext uri="{FF2B5EF4-FFF2-40B4-BE49-F238E27FC236}">
                <a16:creationId xmlns:a16="http://schemas.microsoft.com/office/drawing/2014/main" id="{A2C198D5-2170-44C3-9A87-8CF152C3F3E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343027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20415</TotalTime>
  <Words>819</Words>
  <Application>Microsoft Office PowerPoint</Application>
  <PresentationFormat>Widescreen</PresentationFormat>
  <Paragraphs>138</Paragraphs>
  <Slides>25</Slides>
  <Notes>5</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Wingdings</vt:lpstr>
      <vt:lpstr>Office Theme</vt:lpstr>
      <vt:lpstr>5_Office Theme</vt:lpstr>
      <vt:lpstr>DATA-CAN PPIE Meeting “From consultation to dataset” PART 2 – Data, beyond caring for you</vt:lpstr>
      <vt:lpstr>Data use, beyond caring for you</vt:lpstr>
      <vt:lpstr>Where does your GP data go?</vt:lpstr>
      <vt:lpstr>Where does your Hospital data go?</vt:lpstr>
      <vt:lpstr>PowerPoint Presentation</vt:lpstr>
      <vt:lpstr>Where to find Data Standards</vt:lpstr>
      <vt:lpstr>National audits</vt:lpstr>
      <vt:lpstr>Activity data</vt:lpstr>
      <vt:lpstr>Cancer Registration</vt:lpstr>
      <vt:lpstr>It’s complicated…</vt:lpstr>
      <vt:lpstr>PowerPoint Presentation</vt:lpstr>
      <vt:lpstr>PowerPoint Presentation</vt:lpstr>
      <vt:lpstr>My Cancer Data</vt:lpstr>
      <vt:lpstr>What Did We Find?</vt:lpstr>
      <vt:lpstr>PowerPoint Presentation</vt:lpstr>
      <vt:lpstr>PowerPoint Presentation</vt:lpstr>
      <vt:lpstr>PowerPoint Presentation</vt:lpstr>
      <vt:lpstr>PowerPoint Presentation</vt:lpstr>
      <vt:lpstr>PowerPoint Presentation</vt:lpstr>
      <vt:lpstr>PowerPoint Presentation</vt:lpstr>
      <vt:lpstr>Subject Access Request -What Did We Find?</vt:lpstr>
      <vt:lpstr>And finally, a taster of data-usage…..</vt:lpstr>
      <vt:lpstr>Covid and cancer - What the data can tell you?</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NCRI Consumers Education</dc:title>
  <dc:creator>Administrator</dc:creator>
  <cp:lastModifiedBy>CARRIGAN, Chris (NHS DIGITAL)</cp:lastModifiedBy>
  <cp:revision>105</cp:revision>
  <dcterms:created xsi:type="dcterms:W3CDTF">2016-09-26T20:49:42Z</dcterms:created>
  <dcterms:modified xsi:type="dcterms:W3CDTF">2020-10-20T09:57:04Z</dcterms:modified>
</cp:coreProperties>
</file>